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54" r:id="rId3"/>
    <p:sldId id="353" r:id="rId4"/>
    <p:sldId id="364" r:id="rId5"/>
    <p:sldId id="367" r:id="rId6"/>
    <p:sldId id="365" r:id="rId7"/>
    <p:sldId id="371" r:id="rId8"/>
    <p:sldId id="373" r:id="rId9"/>
    <p:sldId id="360" r:id="rId10"/>
    <p:sldId id="374" r:id="rId11"/>
    <p:sldId id="372" r:id="rId12"/>
    <p:sldId id="376" r:id="rId13"/>
    <p:sldId id="375" r:id="rId14"/>
    <p:sldId id="370" r:id="rId15"/>
    <p:sldId id="369" r:id="rId16"/>
    <p:sldId id="336" r:id="rId17"/>
    <p:sldId id="377" r:id="rId18"/>
  </p:sldIdLst>
  <p:sldSz cx="12192000" cy="6858000"/>
  <p:notesSz cx="7315200" cy="12344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039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654"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normAutofit/>
          </a:bodyPr>
          <a:lstStyle>
            <a:lvl1pPr algn="ctr">
              <a:defRPr sz="4400">
                <a:latin typeface="Segoe UI Light" panose="020B0502040204020203" pitchFamily="34" charset="0"/>
                <a:cs typeface="Segoe UI Light" panose="020B0502040204020203" pitchFamily="34" charset="0"/>
              </a:defRPr>
            </a:lvl1pPr>
          </a:lstStyle>
          <a:p>
            <a:r>
              <a:rPr lang="es-ES" dirty="0" smtClean="0"/>
              <a:t>Haga clic para modificar el estilo de título del patrón</a:t>
            </a:r>
            <a:endParaRPr lang="es-CL"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clic para modificar el estilo de subtítulo del patrón</a:t>
            </a:r>
            <a:endParaRPr lang="es-CL" dirty="0"/>
          </a:p>
        </p:txBody>
      </p:sp>
      <p:sp>
        <p:nvSpPr>
          <p:cNvPr id="4" name="Marcador de fecha 3"/>
          <p:cNvSpPr>
            <a:spLocks noGrp="1"/>
          </p:cNvSpPr>
          <p:nvPr>
            <p:ph type="dt" sz="half" idx="10"/>
          </p:nvPr>
        </p:nvSpPr>
        <p:spPr/>
        <p:txBody>
          <a:bodyPr/>
          <a:lstStyle/>
          <a:p>
            <a:fld id="{26A6E7C1-8F2A-45B9-B71D-162C5555F5E5}" type="datetimeFigureOut">
              <a:rPr lang="es-CL" smtClean="0"/>
              <a:pPr/>
              <a:t>03-10-2018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 xmlns:p14="http://schemas.microsoft.com/office/powerpoint/2010/main" val="145746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26A6E7C1-8F2A-45B9-B71D-162C5555F5E5}" type="datetimeFigureOut">
              <a:rPr lang="es-CL" smtClean="0"/>
              <a:pPr/>
              <a:t>03-10-2018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 xmlns:p14="http://schemas.microsoft.com/office/powerpoint/2010/main" val="190105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26A6E7C1-8F2A-45B9-B71D-162C5555F5E5}" type="datetimeFigureOut">
              <a:rPr lang="es-CL" smtClean="0"/>
              <a:pPr/>
              <a:t>03-10-2018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 xmlns:p14="http://schemas.microsoft.com/office/powerpoint/2010/main" val="285715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64976" y="803664"/>
            <a:ext cx="10515600" cy="1325563"/>
          </a:xfrm>
        </p:spPr>
        <p:txBody>
          <a:bodyPr>
            <a:normAutofit/>
          </a:bodyPr>
          <a:lstStyle>
            <a:lvl1pPr>
              <a:defRPr sz="3200">
                <a:latin typeface="Segoe UI Light" panose="020B0502040204020203" pitchFamily="34" charset="0"/>
                <a:cs typeface="Segoe UI Light" panose="020B0502040204020203" pitchFamily="34" charset="0"/>
              </a:defRPr>
            </a:lvl1pPr>
          </a:lstStyle>
          <a:p>
            <a:r>
              <a:rPr lang="es-ES" dirty="0" smtClean="0"/>
              <a:t>Haga clic para modificar el estilo de título del patrón</a:t>
            </a:r>
            <a:endParaRPr lang="es-CL" dirty="0"/>
          </a:p>
        </p:txBody>
      </p:sp>
      <p:sp>
        <p:nvSpPr>
          <p:cNvPr id="3" name="Marcador de contenido 2"/>
          <p:cNvSpPr>
            <a:spLocks noGrp="1"/>
          </p:cNvSpPr>
          <p:nvPr>
            <p:ph idx="1"/>
          </p:nvPr>
        </p:nvSpPr>
        <p:spPr>
          <a:xfrm>
            <a:off x="464976" y="2203060"/>
            <a:ext cx="10515600" cy="4351338"/>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Marcador de fecha 3"/>
          <p:cNvSpPr>
            <a:spLocks noGrp="1"/>
          </p:cNvSpPr>
          <p:nvPr>
            <p:ph type="dt" sz="half" idx="10"/>
          </p:nvPr>
        </p:nvSpPr>
        <p:spPr/>
        <p:txBody>
          <a:bodyPr/>
          <a:lstStyle/>
          <a:p>
            <a:fld id="{26A6E7C1-8F2A-45B9-B71D-162C5555F5E5}" type="datetimeFigureOut">
              <a:rPr lang="es-CL" smtClean="0"/>
              <a:pPr/>
              <a:t>03-10-2018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 xmlns:p14="http://schemas.microsoft.com/office/powerpoint/2010/main" val="252703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normAutofit/>
          </a:bodyPr>
          <a:lstStyle>
            <a:lvl1pPr>
              <a:defRPr sz="4400">
                <a:latin typeface="Segoe UI Light" panose="020B0502040204020203" pitchFamily="34" charset="0"/>
                <a:cs typeface="Segoe UI Light" panose="020B0502040204020203" pitchFamily="34" charset="0"/>
              </a:defRPr>
            </a:lvl1pPr>
          </a:lstStyle>
          <a:p>
            <a:r>
              <a:rPr lang="es-ES" dirty="0" smtClean="0"/>
              <a:t>Haga clic para modificar el estilo de título del patrón</a:t>
            </a:r>
            <a:endParaRPr lang="es-CL"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6A6E7C1-8F2A-45B9-B71D-162C5555F5E5}" type="datetimeFigureOut">
              <a:rPr lang="es-CL" smtClean="0"/>
              <a:pPr/>
              <a:t>03-10-2018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 xmlns:p14="http://schemas.microsoft.com/office/powerpoint/2010/main" val="143387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5" name="Marcador de fecha 4"/>
          <p:cNvSpPr>
            <a:spLocks noGrp="1"/>
          </p:cNvSpPr>
          <p:nvPr>
            <p:ph type="dt" sz="half" idx="10"/>
          </p:nvPr>
        </p:nvSpPr>
        <p:spPr/>
        <p:txBody>
          <a:bodyPr/>
          <a:lstStyle/>
          <a:p>
            <a:fld id="{26A6E7C1-8F2A-45B9-B71D-162C5555F5E5}" type="datetimeFigureOut">
              <a:rPr lang="es-CL" smtClean="0"/>
              <a:pPr/>
              <a:t>03-10-2018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 xmlns:p14="http://schemas.microsoft.com/office/powerpoint/2010/main" val="2667766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26A6E7C1-8F2A-45B9-B71D-162C5555F5E5}" type="datetimeFigureOut">
              <a:rPr lang="es-CL" smtClean="0"/>
              <a:pPr/>
              <a:t>03-10-2018</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 xmlns:p14="http://schemas.microsoft.com/office/powerpoint/2010/main" val="1636579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26A6E7C1-8F2A-45B9-B71D-162C5555F5E5}" type="datetimeFigureOut">
              <a:rPr lang="es-CL" smtClean="0"/>
              <a:pPr/>
              <a:t>03-10-2018</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 xmlns:p14="http://schemas.microsoft.com/office/powerpoint/2010/main" val="51371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6A6E7C1-8F2A-45B9-B71D-162C5555F5E5}" type="datetimeFigureOut">
              <a:rPr lang="es-CL" smtClean="0"/>
              <a:pPr/>
              <a:t>03-10-2018</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 xmlns:p14="http://schemas.microsoft.com/office/powerpoint/2010/main" val="300453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6A6E7C1-8F2A-45B9-B71D-162C5555F5E5}" type="datetimeFigureOut">
              <a:rPr lang="es-CL" smtClean="0"/>
              <a:pPr/>
              <a:t>03-10-2018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 xmlns:p14="http://schemas.microsoft.com/office/powerpoint/2010/main" val="361649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6A6E7C1-8F2A-45B9-B71D-162C5555F5E5}" type="datetimeFigureOut">
              <a:rPr lang="es-CL" smtClean="0"/>
              <a:pPr/>
              <a:t>03-10-2018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 xmlns:p14="http://schemas.microsoft.com/office/powerpoint/2010/main" val="387069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0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1127515"/>
            <a:ext cx="10515600"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CL" dirty="0"/>
          </a:p>
        </p:txBody>
      </p:sp>
      <p:sp>
        <p:nvSpPr>
          <p:cNvPr id="3" name="Marcador de texto 2"/>
          <p:cNvSpPr>
            <a:spLocks noGrp="1"/>
          </p:cNvSpPr>
          <p:nvPr>
            <p:ph type="body" idx="1"/>
          </p:nvPr>
        </p:nvSpPr>
        <p:spPr>
          <a:xfrm>
            <a:off x="838200" y="2565917"/>
            <a:ext cx="10515600" cy="3611045"/>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6E7C1-8F2A-45B9-B71D-162C5555F5E5}" type="datetimeFigureOut">
              <a:rPr lang="es-CL" smtClean="0"/>
              <a:pPr/>
              <a:t>03-10-2018</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72FB2-3D9F-4F92-96DC-790757724C16}" type="slidenum">
              <a:rPr lang="es-CL" smtClean="0"/>
              <a:pPr/>
              <a:t>‹Nº›</a:t>
            </a:fld>
            <a:endParaRPr lang="es-CL"/>
          </a:p>
        </p:txBody>
      </p:sp>
    </p:spTree>
    <p:extLst>
      <p:ext uri="{BB962C8B-B14F-4D97-AF65-F5344CB8AC3E}">
        <p14:creationId xmlns="" xmlns:p14="http://schemas.microsoft.com/office/powerpoint/2010/main" val="1698072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image" Target="../media/image21.png"/><Relationship Id="rId2" Type="http://schemas.openxmlformats.org/officeDocument/2006/relationships/hyperlink" Target="http://www.google.cl/url?sa=i&amp;rct=j&amp;q=&amp;esrc=s&amp;source=images&amp;cd=&amp;cad=rja&amp;uact=8&amp;ved=0ahUKEwi7862BrMHPAhUBfpAKHU6cDJMQjRwIBw&amp;url=http://www.homedepot.com/p/Metal-Sales-Gable-Trim-in-Galvalume-4206041/204289055&amp;bvm=bv.134495766,d.Y2I&amp;psig=AFQjCNF2tx5PL2En6npEXZFLFPeANPu2oA&amp;ust=1475677163936047" TargetMode="External"/><Relationship Id="rId1" Type="http://schemas.openxmlformats.org/officeDocument/2006/relationships/slideLayout" Target="../slideLayouts/slideLayout4.xml"/><Relationship Id="rId6" Type="http://schemas.openxmlformats.org/officeDocument/2006/relationships/hyperlink" Target="http://www.google.cl/url?sa=i&amp;rct=j&amp;q=&amp;esrc=s&amp;source=images&amp;cd=&amp;cad=rja&amp;uact=8&amp;ved=0ahUKEwjZneLDrcHPAhVGkpAKHasoBZUQjRwIBw&amp;url=http://www.fijacioneshym.com/product/riel-strut-cal-14-perfil-alto-y-bajo/&amp;bvm=bv.134495766,d.Y2I&amp;psig=AFQjCNE5GHG52drSJysD3YS7TrDOfVhF7g&amp;ust=1475677514775221" TargetMode="External"/><Relationship Id="rId11" Type="http://schemas.openxmlformats.org/officeDocument/2006/relationships/image" Target="../media/image20.png"/><Relationship Id="rId5" Type="http://schemas.openxmlformats.org/officeDocument/2006/relationships/image" Target="../media/image16.jpeg"/><Relationship Id="rId10" Type="http://schemas.openxmlformats.org/officeDocument/2006/relationships/image" Target="../media/image19.jpeg"/><Relationship Id="rId4" Type="http://schemas.openxmlformats.org/officeDocument/2006/relationships/hyperlink" Target="http://www.google.cl/url?sa=i&amp;rct=j&amp;q=&amp;esrc=s&amp;source=images&amp;cd=&amp;cad=rja&amp;uact=8&amp;ved=0ahUKEwj00aq3rMHPAhWKFpAKHaRgCZIQjRwIBw&amp;url=http://tallersggb.net/perfiles-conformados-acero-inoxidable/&amp;bvm=bv.134495766,d.Y2I&amp;psig=AFQjCNHiVyWeZyAvGmakDwdnBfde39fU4g&amp;ust=1475677276938548" TargetMode="External"/><Relationship Id="rId9" Type="http://schemas.openxmlformats.org/officeDocument/2006/relationships/hyperlink" Target="http://www.google.cl/url?sa=i&amp;rct=j&amp;q=&amp;esrc=s&amp;source=images&amp;cd=&amp;cad=rja&amp;uact=8&amp;ved=0ahUKEwiM66L3rcHPAhWFgZAKHQNMAY0QjRwIBw&amp;url=http://www.precor.pe/productos/perfiles-estructurales/&amp;bvm=bv.134495766,d.Y2I&amp;psig=AFQjCNHiVyWeZyAvGmakDwdnBfde39fU4g&amp;ust=147567727693854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l/url?sa=i&amp;rct=j&amp;q=&amp;esrc=s&amp;source=images&amp;cd=&amp;cad=rja&amp;uact=8&amp;ved=0ahUKEwjGk_CHkMfPAhUDHZAKHei9AzEQjRwIBw&amp;url=http://www.hierrosetxebarria.com/venta-hierros/esp/perfiles-laminados&amp;bvm=bv.134495766,d.Y2I&amp;psig=AFQjCNEUBRigUdjsySD0ef9x3htqI_eSRw&amp;ust=1475875830278502"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2ahUKEwjjyq3OvurdAhWLkJAKHQMCCNMQjRx6BAgBEAU&amp;url=http://www.directindustry.es/fabricante-industrial/gancho-bobinas-162418.html&amp;psig=AOvVaw2e_eRer5En21M_UU74ZW-6&amp;ust=1538663533253924" TargetMode="External"/><Relationship Id="rId3" Type="http://schemas.openxmlformats.org/officeDocument/2006/relationships/image" Target="../media/image1.jpeg"/><Relationship Id="rId7" Type="http://schemas.openxmlformats.org/officeDocument/2006/relationships/hyperlink" Target="https://www.google.com/imgres?imgurl=http://img.directindustry.es/images_di/photo-m2/9317-4489541.jpg&amp;imgrefurl=http://www.directindustry.es/fabricante-industrial/gancho-bobinas-162418.html&amp;docid=qId7x5xCLIZihM&amp;tbnid=xvCr_1QhyEzwYM:&amp;vet=10ahUKEwjgq9-7vurdAhXEF5AKHTh9BekQMwg9KAAwAA..i&amp;w=300&amp;h=300&amp;bih=642&amp;biw=1280&amp;q=gancho%20para%20manipulacion%20de%20bobinas&amp;ved=0ahUKEwjgq9-7vurdAhXEF5AKHTh9BekQMwg9KAAwAA&amp;iact=mrc&amp;uact=8" TargetMode="External"/><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6.jpeg"/><Relationship Id="rId5" Type="http://schemas.openxmlformats.org/officeDocument/2006/relationships/hyperlink" Target="https://www.google.com/imgres?imgurl=http://spanish.coldrolledstainlesssteelcoils.com/photo/pl2453202-laminado_en_caliente_lamin_la_bobina_del_acero_inoxidable_304_cocina_el_cubrir_de_la_bobina_de_la_anchura_de_1219m_m_de_1500m_m.jpg&amp;imgrefurl=http://spanish.coldrolledstainlesssteelcoils.com/sale-2214830-hot-rolled-cold-rolled-304-stainless-steel-coil-kitchen-1219mm-1500mm-width-coil-sheeting.html&amp;docid=2tBP7jpYvOMShM&amp;tbnid=Rbpq4AMrVh57bM:&amp;vet=10ahUKEwjkmMa2uurdAhWKIZAKHZ3aCKoQMwiHASgnMCc..i&amp;w=758&amp;h=505&amp;bih=642&amp;biw=1280&amp;q=bobinas%20de%20acero&amp;ved=0ahUKEwjkmMa2uurdAhWKIZAKHZ3aCKoQMwiHASgnMCc&amp;iact=mrc&amp;uact=8" TargetMode="External"/><Relationship Id="rId4" Type="http://schemas.openxmlformats.org/officeDocument/2006/relationships/image" Target="../media/image5.pn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google.com/url?sa=i&amp;rct=j&amp;q=&amp;esrc=s&amp;source=images&amp;cd=&amp;cad=rja&amp;uact=8&amp;ved=2ahUKEwi3h6SMxerdAhVFIJAKHTg9BFwQjRx6BAgBEAU&amp;url=http://www.fagorarrasate.com/es/familia/6/lineas-de-proceso-y-laminacion.aspx&amp;psig=AOvVaw3YrtSEd2z-uqMd4r4PijTk&amp;ust=1538665051128473"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CuadroTexto 2"/>
          <p:cNvSpPr txBox="1"/>
          <p:nvPr/>
        </p:nvSpPr>
        <p:spPr>
          <a:xfrm>
            <a:off x="522514" y="746449"/>
            <a:ext cx="5243804" cy="307777"/>
          </a:xfrm>
          <a:prstGeom prst="rect">
            <a:avLst/>
          </a:prstGeom>
          <a:noFill/>
        </p:spPr>
        <p:txBody>
          <a:bodyPr wrap="square" rtlCol="0">
            <a:spAutoFit/>
          </a:bodyPr>
          <a:lstStyle/>
          <a:p>
            <a:r>
              <a:rPr lang="es-CL" sz="1400" dirty="0" smtClean="0">
                <a:solidFill>
                  <a:schemeClr val="bg1"/>
                </a:solidFill>
                <a:latin typeface="Segoe UI Light" panose="020B0502040204020203" pitchFamily="34" charset="0"/>
                <a:cs typeface="Segoe UI Light" panose="020B0502040204020203" pitchFamily="34" charset="0"/>
              </a:rPr>
              <a:t>INSTITUTO CHILENO DEL ACERO</a:t>
            </a:r>
            <a:endParaRPr lang="es-CL" sz="1400" dirty="0">
              <a:solidFill>
                <a:schemeClr val="bg1"/>
              </a:solidFill>
              <a:latin typeface="Segoe UI Light" panose="020B0502040204020203" pitchFamily="34" charset="0"/>
              <a:cs typeface="Segoe UI Light" panose="020B0502040204020203" pitchFamily="34" charset="0"/>
            </a:endParaRPr>
          </a:p>
        </p:txBody>
      </p:sp>
      <p:sp>
        <p:nvSpPr>
          <p:cNvPr id="4" name="CuadroTexto 3"/>
          <p:cNvSpPr txBox="1"/>
          <p:nvPr/>
        </p:nvSpPr>
        <p:spPr>
          <a:xfrm>
            <a:off x="522513" y="4413163"/>
            <a:ext cx="11164989" cy="1077218"/>
          </a:xfrm>
          <a:prstGeom prst="rect">
            <a:avLst/>
          </a:prstGeom>
          <a:noFill/>
        </p:spPr>
        <p:txBody>
          <a:bodyPr wrap="square" rtlCol="0">
            <a:spAutoFit/>
          </a:bodyPr>
          <a:lstStyle/>
          <a:p>
            <a:r>
              <a:rPr lang="es-CL" sz="3200" dirty="0" smtClean="0">
                <a:solidFill>
                  <a:schemeClr val="bg1"/>
                </a:solidFill>
                <a:latin typeface="Segoe UI Light" panose="020B0502040204020203" pitchFamily="34" charset="0"/>
                <a:cs typeface="Segoe UI Light" panose="020B0502040204020203" pitchFamily="34" charset="0"/>
              </a:rPr>
              <a:t>PERFILES DE ACERO</a:t>
            </a:r>
          </a:p>
          <a:p>
            <a:r>
              <a:rPr lang="es-CL" sz="3200" dirty="0" smtClean="0">
                <a:solidFill>
                  <a:schemeClr val="bg1"/>
                </a:solidFill>
                <a:latin typeface="Segoe UI Light" panose="020B0502040204020203" pitchFamily="34" charset="0"/>
                <a:cs typeface="Segoe UI Light" panose="020B0502040204020203" pitchFamily="34" charset="0"/>
              </a:rPr>
              <a:t>CONFORMADOS EN FRIO</a:t>
            </a:r>
            <a:endParaRPr lang="es-CL" sz="3200" dirty="0">
              <a:solidFill>
                <a:schemeClr val="bg1"/>
              </a:solidFill>
              <a:latin typeface="Segoe UI Light" panose="020B0502040204020203" pitchFamily="34" charset="0"/>
              <a:cs typeface="Segoe UI Light" panose="020B0502040204020203" pitchFamily="34" charset="0"/>
            </a:endParaRPr>
          </a:p>
        </p:txBody>
      </p:sp>
      <p:sp>
        <p:nvSpPr>
          <p:cNvPr id="5" name="CuadroTexto 4"/>
          <p:cNvSpPr txBox="1"/>
          <p:nvPr/>
        </p:nvSpPr>
        <p:spPr>
          <a:xfrm>
            <a:off x="574211" y="5579822"/>
            <a:ext cx="5243804" cy="707886"/>
          </a:xfrm>
          <a:prstGeom prst="rect">
            <a:avLst/>
          </a:prstGeom>
          <a:noFill/>
        </p:spPr>
        <p:txBody>
          <a:bodyPr wrap="square" rtlCol="0">
            <a:spAutoFit/>
          </a:bodyPr>
          <a:lstStyle/>
          <a:p>
            <a:r>
              <a:rPr lang="es-CL" sz="2000" b="1" dirty="0" smtClean="0">
                <a:solidFill>
                  <a:schemeClr val="bg1"/>
                </a:solidFill>
                <a:latin typeface="Segoe UI Light" panose="020B0502040204020203" pitchFamily="34" charset="0"/>
                <a:cs typeface="Segoe UI Light" panose="020B0502040204020203" pitchFamily="34" charset="0"/>
              </a:rPr>
              <a:t>Sergio Córdova Aldana</a:t>
            </a:r>
          </a:p>
          <a:p>
            <a:r>
              <a:rPr lang="es-CL" sz="2000" b="1" dirty="0" smtClean="0">
                <a:solidFill>
                  <a:schemeClr val="bg1"/>
                </a:solidFill>
                <a:latin typeface="Segoe UI Light" panose="020B0502040204020203" pitchFamily="34" charset="0"/>
                <a:cs typeface="Segoe UI Light" panose="020B0502040204020203" pitchFamily="34" charset="0"/>
              </a:rPr>
              <a:t>Ingeniero Civil </a:t>
            </a:r>
            <a:r>
              <a:rPr lang="es-CL" sz="2000" b="1" dirty="0" err="1" smtClean="0">
                <a:solidFill>
                  <a:schemeClr val="bg1"/>
                </a:solidFill>
                <a:latin typeface="Segoe UI Light" panose="020B0502040204020203" pitchFamily="34" charset="0"/>
                <a:cs typeface="Segoe UI Light" panose="020B0502040204020203" pitchFamily="34" charset="0"/>
              </a:rPr>
              <a:t>UCh</a:t>
            </a:r>
            <a:r>
              <a:rPr lang="es-CL" sz="2000" b="1" dirty="0" smtClean="0">
                <a:solidFill>
                  <a:schemeClr val="bg1"/>
                </a:solidFill>
                <a:latin typeface="Segoe UI Light" panose="020B0502040204020203" pitchFamily="34" charset="0"/>
                <a:cs typeface="Segoe UI Light" panose="020B0502040204020203" pitchFamily="34" charset="0"/>
              </a:rPr>
              <a:t>.</a:t>
            </a:r>
          </a:p>
        </p:txBody>
      </p:sp>
      <p:sp>
        <p:nvSpPr>
          <p:cNvPr id="8" name="CuadroTexto 4"/>
          <p:cNvSpPr txBox="1"/>
          <p:nvPr/>
        </p:nvSpPr>
        <p:spPr>
          <a:xfrm>
            <a:off x="9877426" y="5568469"/>
            <a:ext cx="2314574" cy="400110"/>
          </a:xfrm>
          <a:prstGeom prst="rect">
            <a:avLst/>
          </a:prstGeom>
          <a:noFill/>
        </p:spPr>
        <p:txBody>
          <a:bodyPr wrap="square" rtlCol="0">
            <a:spAutoFit/>
          </a:bodyPr>
          <a:lstStyle/>
          <a:p>
            <a:pPr algn="ctr"/>
            <a:r>
              <a:rPr lang="es-CL" sz="2000" b="1" dirty="0" smtClean="0">
                <a:solidFill>
                  <a:schemeClr val="bg1"/>
                </a:solidFill>
                <a:latin typeface="Segoe UI Light" panose="020B0502040204020203" pitchFamily="34" charset="0"/>
                <a:cs typeface="Segoe UI Light" panose="020B0502040204020203" pitchFamily="34" charset="0"/>
              </a:rPr>
              <a:t>Octubre 2018</a:t>
            </a:r>
          </a:p>
        </p:txBody>
      </p:sp>
    </p:spTree>
    <p:extLst>
      <p:ext uri="{BB962C8B-B14F-4D97-AF65-F5344CB8AC3E}">
        <p14:creationId xmlns="" xmlns:p14="http://schemas.microsoft.com/office/powerpoint/2010/main" val="1140590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lvl="0">
              <a:lnSpc>
                <a:spcPct val="90000"/>
              </a:lnSpc>
              <a:spcBef>
                <a:spcPct val="0"/>
              </a:spcBef>
              <a:defRPr/>
            </a:pPr>
            <a:r>
              <a:rPr lang="es-CL" sz="2400" b="1" dirty="0" smtClean="0"/>
              <a:t>MATERIAL:  ACERO</a:t>
            </a:r>
            <a:endParaRPr kumimoji="0" lang="es-CL"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txBox="1">
            <a:spLocks noChangeArrowheads="1"/>
          </p:cNvSpPr>
          <p:nvPr/>
        </p:nvSpPr>
        <p:spPr>
          <a:xfrm>
            <a:off x="892237" y="1769535"/>
            <a:ext cx="10432988" cy="4775198"/>
          </a:xfrm>
          <a:prstGeom prst="rect">
            <a:avLst/>
          </a:prstGeom>
        </p:spPr>
        <p:txBody>
          <a:bodyPr vert="horz" lIns="91440" tIns="45720" rIns="91440" bIns="45720" rtlCol="0">
            <a:normAutofit/>
          </a:bodyPr>
          <a:lstStyle/>
          <a:p>
            <a:pPr marL="514350" marR="0" lvl="0" indent="-4572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s-ES_tradnl" sz="2400" b="0" i="0" u="none" strike="noStrike" kern="1200" cap="none" spc="0" normalizeH="0" baseline="0" noProof="0" dirty="0" smtClean="0">
                <a:ln>
                  <a:noFill/>
                </a:ln>
                <a:solidFill>
                  <a:schemeClr val="tx1"/>
                </a:solidFill>
                <a:effectLst/>
                <a:uLnTx/>
                <a:uFillTx/>
                <a:latin typeface="+mn-lt"/>
                <a:ea typeface="+mn-ea"/>
                <a:cs typeface="+mn-cs"/>
              </a:rPr>
              <a:t>Caso especial:  Si no se realiza el último tratamiento térmico se obtiene un acero denominado comercialmente como </a:t>
            </a:r>
            <a:r>
              <a:rPr kumimoji="0" lang="es-ES_tradnl"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Full </a:t>
            </a:r>
            <a:r>
              <a:rPr kumimoji="0" lang="es-ES_tradnl" sz="2400" b="0" i="0" u="none" strike="noStrike" kern="1200" cap="none" spc="0" normalizeH="0" baseline="0" noProof="0" dirty="0" err="1" smtClean="0">
                <a:ln>
                  <a:noFill/>
                </a:ln>
                <a:solidFill>
                  <a:schemeClr val="tx1"/>
                </a:solidFill>
                <a:effectLst/>
                <a:uLnTx/>
                <a:uFillTx/>
                <a:latin typeface="+mn-lt"/>
                <a:ea typeface="+mn-ea"/>
                <a:cs typeface="+mn-cs"/>
                <a:sym typeface="Wingdings" pitchFamily="2" charset="2"/>
              </a:rPr>
              <a:t>Hard</a:t>
            </a:r>
            <a:r>
              <a:rPr kumimoji="0" lang="es-ES_tradnl"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p>
          <a:p>
            <a:pPr marL="514350" marR="0" lvl="0" indent="-457200" algn="just" defTabSz="914400" rtl="0" eaLnBrk="1" fontAlgn="auto" latinLnBrk="0" hangingPunct="1">
              <a:lnSpc>
                <a:spcPct val="100000"/>
              </a:lnSpc>
              <a:spcBef>
                <a:spcPts val="1000"/>
              </a:spcBef>
              <a:spcAft>
                <a:spcPts val="0"/>
              </a:spcAft>
              <a:buClrTx/>
              <a:buSzTx/>
              <a:tabLst/>
              <a:defRPr/>
            </a:pPr>
            <a:r>
              <a:rPr kumimoji="0" lang="es-ES_tradnl"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Tiene un límite de fluencia muy alto (</a:t>
            </a:r>
            <a:r>
              <a:rPr kumimoji="0" lang="es-ES_tradnl" sz="2400" b="0" i="0" u="none" strike="noStrike" kern="1200" cap="none" spc="0" normalizeH="0" baseline="0" noProof="0" dirty="0" smtClean="0">
                <a:ln>
                  <a:noFill/>
                </a:ln>
                <a:solidFill>
                  <a:schemeClr val="tx1"/>
                </a:solidFill>
                <a:effectLst/>
                <a:uLnTx/>
                <a:uFillTx/>
                <a:latin typeface="+mn-lt"/>
                <a:ea typeface="+mn-ea"/>
                <a:cs typeface="+mn-cs"/>
                <a:sym typeface="Symbol"/>
              </a:rPr>
              <a:t></a:t>
            </a:r>
            <a:r>
              <a:rPr kumimoji="0" lang="es-ES_tradnl"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80 </a:t>
            </a:r>
            <a:r>
              <a:rPr kumimoji="0" lang="es-ES_tradnl" sz="2400" b="0" i="0" u="none" strike="noStrike" kern="1200" cap="none" spc="0" normalizeH="0" baseline="0" noProof="0" dirty="0" err="1" smtClean="0">
                <a:ln>
                  <a:noFill/>
                </a:ln>
                <a:solidFill>
                  <a:schemeClr val="tx1"/>
                </a:solidFill>
                <a:effectLst/>
                <a:uLnTx/>
                <a:uFillTx/>
                <a:latin typeface="+mn-lt"/>
                <a:ea typeface="+mn-ea"/>
                <a:cs typeface="+mn-cs"/>
                <a:sym typeface="Wingdings" pitchFamily="2" charset="2"/>
              </a:rPr>
              <a:t>ksi</a:t>
            </a:r>
            <a:r>
              <a:rPr kumimoji="0" lang="es-ES_tradnl"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que se acerca al limite de rotura</a:t>
            </a:r>
            <a:r>
              <a:rPr kumimoji="0" lang="es-ES_tradnl" sz="2400" b="0" i="0" u="none" strike="noStrike" kern="1200" cap="none" spc="0" normalizeH="0" noProof="0" dirty="0" smtClean="0">
                <a:ln>
                  <a:noFill/>
                </a:ln>
                <a:solidFill>
                  <a:schemeClr val="tx1"/>
                </a:solidFill>
                <a:effectLst/>
                <a:uLnTx/>
                <a:uFillTx/>
                <a:latin typeface="+mn-lt"/>
                <a:ea typeface="+mn-ea"/>
                <a:cs typeface="+mn-cs"/>
                <a:sym typeface="Wingdings" pitchFamily="2" charset="2"/>
              </a:rPr>
              <a:t> pero carece de </a:t>
            </a:r>
            <a:r>
              <a:rPr kumimoji="0" lang="es-ES_tradnl"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rango plástico.</a:t>
            </a:r>
          </a:p>
          <a:p>
            <a:pPr marL="514350" marR="0" lvl="0" indent="-457200" algn="just" defTabSz="914400" rtl="0" eaLnBrk="1" fontAlgn="auto" latinLnBrk="0" hangingPunct="1">
              <a:lnSpc>
                <a:spcPct val="100000"/>
              </a:lnSpc>
              <a:spcBef>
                <a:spcPts val="1000"/>
              </a:spcBef>
              <a:spcAft>
                <a:spcPts val="0"/>
              </a:spcAft>
              <a:buClrTx/>
              <a:buSzTx/>
              <a:tabLst/>
              <a:defRPr/>
            </a:pPr>
            <a:r>
              <a:rPr lang="es-ES_tradnl" sz="2400" dirty="0" smtClean="0">
                <a:sym typeface="Wingdings" pitchFamily="2" charset="2"/>
              </a:rPr>
              <a:t>	Pregunta:  Qué pasa si se pliega en ángulos??</a:t>
            </a:r>
            <a:endParaRPr kumimoji="0" lang="es-ES_tradnl"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514350" marR="0" lvl="0" indent="-457200" algn="just" defTabSz="914400" rtl="0" eaLnBrk="1" fontAlgn="auto" latinLnBrk="0" hangingPunct="1">
              <a:lnSpc>
                <a:spcPct val="100000"/>
              </a:lnSpc>
              <a:spcBef>
                <a:spcPts val="1000"/>
              </a:spcBef>
              <a:spcAft>
                <a:spcPts val="0"/>
              </a:spcAft>
              <a:buClrTx/>
              <a:buSzTx/>
              <a:tabLst/>
              <a:defRPr/>
            </a:pPr>
            <a:endParaRPr kumimoji="0" lang="es-ES_tradnl" sz="20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4572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s-ES_tradnl"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4572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_tradnl"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6 Conector recto de flecha"/>
          <p:cNvCxnSpPr/>
          <p:nvPr/>
        </p:nvCxnSpPr>
        <p:spPr>
          <a:xfrm flipV="1">
            <a:off x="4996895" y="4128655"/>
            <a:ext cx="4618" cy="2145200"/>
          </a:xfrm>
          <a:prstGeom prst="straightConnector1">
            <a:avLst/>
          </a:prstGeom>
          <a:ln w="254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 name="4 Conector recto de flecha"/>
          <p:cNvCxnSpPr/>
          <p:nvPr/>
        </p:nvCxnSpPr>
        <p:spPr>
          <a:xfrm>
            <a:off x="4955325" y="6218431"/>
            <a:ext cx="2761679" cy="2261"/>
          </a:xfrm>
          <a:prstGeom prst="straightConnector1">
            <a:avLst/>
          </a:prstGeom>
          <a:ln w="254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15 Forma libre"/>
          <p:cNvSpPr/>
          <p:nvPr/>
        </p:nvSpPr>
        <p:spPr>
          <a:xfrm>
            <a:off x="5001513" y="4294910"/>
            <a:ext cx="1302328" cy="1911927"/>
          </a:xfrm>
          <a:custGeom>
            <a:avLst/>
            <a:gdLst>
              <a:gd name="connsiteX0" fmla="*/ 0 w 1302328"/>
              <a:gd name="connsiteY0" fmla="*/ 1911927 h 1911927"/>
              <a:gd name="connsiteX1" fmla="*/ 914400 w 1302328"/>
              <a:gd name="connsiteY1" fmla="*/ 360218 h 1911927"/>
              <a:gd name="connsiteX2" fmla="*/ 1302328 w 1302328"/>
              <a:gd name="connsiteY2" fmla="*/ 0 h 1911927"/>
            </a:gdLst>
            <a:ahLst/>
            <a:cxnLst>
              <a:cxn ang="0">
                <a:pos x="connsiteX0" y="connsiteY0"/>
              </a:cxn>
              <a:cxn ang="0">
                <a:pos x="connsiteX1" y="connsiteY1"/>
              </a:cxn>
              <a:cxn ang="0">
                <a:pos x="connsiteX2" y="connsiteY2"/>
              </a:cxn>
            </a:cxnLst>
            <a:rect l="l" t="t" r="r" b="b"/>
            <a:pathLst>
              <a:path w="1302328" h="1911927">
                <a:moveTo>
                  <a:pt x="0" y="1911927"/>
                </a:moveTo>
                <a:cubicBezTo>
                  <a:pt x="348672" y="1295399"/>
                  <a:pt x="697345" y="678872"/>
                  <a:pt x="914400" y="360218"/>
                </a:cubicBezTo>
                <a:cubicBezTo>
                  <a:pt x="1131455" y="41564"/>
                  <a:pt x="1216891" y="20782"/>
                  <a:pt x="1302328" y="0"/>
                </a:cubicBezTo>
              </a:path>
            </a:pathLst>
          </a:cu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16 CuadroTexto"/>
          <p:cNvSpPr txBox="1"/>
          <p:nvPr/>
        </p:nvSpPr>
        <p:spPr>
          <a:xfrm>
            <a:off x="7758568" y="5985165"/>
            <a:ext cx="336952" cy="461665"/>
          </a:xfrm>
          <a:prstGeom prst="rect">
            <a:avLst/>
          </a:prstGeom>
          <a:noFill/>
        </p:spPr>
        <p:txBody>
          <a:bodyPr wrap="none" rtlCol="0">
            <a:spAutoFit/>
          </a:bodyPr>
          <a:lstStyle/>
          <a:p>
            <a:r>
              <a:rPr lang="es-CL" sz="2400" dirty="0" smtClean="0">
                <a:sym typeface="Symbol"/>
              </a:rPr>
              <a:t></a:t>
            </a:r>
            <a:endParaRPr lang="en-US" dirty="0"/>
          </a:p>
        </p:txBody>
      </p:sp>
      <p:sp>
        <p:nvSpPr>
          <p:cNvPr id="18" name="17 CuadroTexto"/>
          <p:cNvSpPr txBox="1"/>
          <p:nvPr/>
        </p:nvSpPr>
        <p:spPr>
          <a:xfrm>
            <a:off x="4461188" y="4100945"/>
            <a:ext cx="370614" cy="461665"/>
          </a:xfrm>
          <a:prstGeom prst="rect">
            <a:avLst/>
          </a:prstGeom>
          <a:noFill/>
        </p:spPr>
        <p:txBody>
          <a:bodyPr wrap="none" rtlCol="0">
            <a:spAutoFit/>
          </a:bodyPr>
          <a:lstStyle/>
          <a:p>
            <a:r>
              <a:rPr lang="es-CL" sz="2400" dirty="0" smtClean="0">
                <a:sym typeface="Symbol"/>
              </a:rPr>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4294967295"/>
          </p:nvPr>
        </p:nvSpPr>
        <p:spPr>
          <a:xfrm>
            <a:off x="782166" y="1761068"/>
            <a:ext cx="10432988" cy="4501709"/>
          </a:xfrm>
        </p:spPr>
        <p:txBody>
          <a:bodyPr>
            <a:normAutofit lnSpcReduction="10000"/>
          </a:bodyPr>
          <a:lstStyle/>
          <a:p>
            <a:pPr marL="514350" indent="-457200" algn="just">
              <a:lnSpc>
                <a:spcPct val="100000"/>
              </a:lnSpc>
              <a:defRPr/>
            </a:pPr>
            <a:r>
              <a:rPr lang="es-ES_tradnl" sz="2400" dirty="0" smtClean="0"/>
              <a:t>El recubrimiento es esencial para la protección del acero en bajo espesor para evitar los efectos de la corrosión.</a:t>
            </a:r>
            <a:endParaRPr lang="es-ES_tradnl" sz="2400" dirty="0" smtClean="0"/>
          </a:p>
          <a:p>
            <a:pPr marL="514350" indent="-457200" algn="just">
              <a:lnSpc>
                <a:spcPct val="100000"/>
              </a:lnSpc>
              <a:defRPr/>
            </a:pPr>
            <a:r>
              <a:rPr lang="es-ES_tradnl" sz="2400" dirty="0" smtClean="0"/>
              <a:t>Recubrimientos aplicados en procesos continuos:  </a:t>
            </a:r>
            <a:r>
              <a:rPr lang="es-ES_tradnl" sz="2400" dirty="0" err="1" smtClean="0"/>
              <a:t>Coil</a:t>
            </a:r>
            <a:r>
              <a:rPr lang="es-ES_tradnl" sz="2400" dirty="0" smtClean="0"/>
              <a:t> </a:t>
            </a:r>
            <a:r>
              <a:rPr lang="es-ES_tradnl" sz="2400" dirty="0" err="1" smtClean="0"/>
              <a:t>coating</a:t>
            </a:r>
            <a:endParaRPr lang="es-ES_tradnl" sz="2400" dirty="0" smtClean="0"/>
          </a:p>
          <a:p>
            <a:pPr marL="971550" lvl="1" indent="-457200" algn="just">
              <a:lnSpc>
                <a:spcPct val="100000"/>
              </a:lnSpc>
              <a:defRPr/>
            </a:pPr>
            <a:r>
              <a:rPr lang="es-ES_tradnl" sz="2000" dirty="0" smtClean="0"/>
              <a:t>Metálicos:  </a:t>
            </a:r>
            <a:r>
              <a:rPr lang="es-ES_tradnl" sz="2000" dirty="0" err="1" smtClean="0"/>
              <a:t>Zincalum</a:t>
            </a:r>
            <a:r>
              <a:rPr lang="es-ES_tradnl" sz="2000" dirty="0" smtClean="0"/>
              <a:t>, galvanizado, cromado,…aportan protección</a:t>
            </a:r>
          </a:p>
          <a:p>
            <a:pPr marL="971550" lvl="1" indent="-457200" algn="just">
              <a:lnSpc>
                <a:spcPct val="100000"/>
              </a:lnSpc>
              <a:defRPr/>
            </a:pPr>
            <a:r>
              <a:rPr lang="es-ES_tradnl" sz="2000" dirty="0" smtClean="0"/>
              <a:t>Orgánicos:  Pinturas aportan protección y estética</a:t>
            </a:r>
            <a:endParaRPr lang="es-ES_tradnl" sz="2000" dirty="0" smtClean="0"/>
          </a:p>
          <a:p>
            <a:pPr marL="514350" indent="-457200" algn="just">
              <a:lnSpc>
                <a:spcPct val="100000"/>
              </a:lnSpc>
              <a:defRPr/>
            </a:pPr>
            <a:r>
              <a:rPr lang="es-ES_tradnl" sz="2400" dirty="0" smtClean="0"/>
              <a:t>Típicos para uso estructural:  Protección es parte del material</a:t>
            </a:r>
          </a:p>
          <a:p>
            <a:pPr marL="514350" indent="-457200" algn="just">
              <a:lnSpc>
                <a:spcPct val="100000"/>
              </a:lnSpc>
              <a:buNone/>
              <a:defRPr/>
            </a:pPr>
            <a:r>
              <a:rPr lang="es-ES_tradnl" sz="2400" dirty="0" smtClean="0"/>
              <a:t>	ASTM </a:t>
            </a:r>
            <a:r>
              <a:rPr lang="es-ES_tradnl" sz="2400" dirty="0" smtClean="0"/>
              <a:t>A792: Protección </a:t>
            </a:r>
            <a:r>
              <a:rPr lang="es-ES_tradnl" sz="2400" dirty="0" err="1" smtClean="0"/>
              <a:t>Zincalum</a:t>
            </a:r>
            <a:r>
              <a:rPr lang="es-ES_tradnl" sz="2400" dirty="0" smtClean="0"/>
              <a:t>, aleación de zinc con aluminio (Az50)</a:t>
            </a:r>
            <a:endParaRPr lang="es-ES_tradnl" sz="2400" dirty="0" smtClean="0"/>
          </a:p>
          <a:p>
            <a:pPr marL="514350" indent="-457200" algn="just">
              <a:lnSpc>
                <a:spcPct val="100000"/>
              </a:lnSpc>
              <a:buNone/>
              <a:defRPr/>
            </a:pPr>
            <a:r>
              <a:rPr lang="es-ES_tradnl" sz="2400" dirty="0" smtClean="0"/>
              <a:t>	ASTM A653: Protección Galvanizado, </a:t>
            </a:r>
            <a:r>
              <a:rPr lang="es-ES_tradnl" sz="2400" dirty="0" smtClean="0"/>
              <a:t>en base a zinc (G40, G60, G90)</a:t>
            </a:r>
          </a:p>
          <a:p>
            <a:pPr marL="514350" indent="-457200" algn="just">
              <a:lnSpc>
                <a:spcPct val="100000"/>
              </a:lnSpc>
              <a:buNone/>
              <a:defRPr/>
            </a:pPr>
            <a:r>
              <a:rPr lang="es-ES_tradnl" sz="2400" dirty="0" smtClean="0"/>
              <a:t>	</a:t>
            </a:r>
            <a:r>
              <a:rPr lang="es-ES_tradnl" sz="2400" dirty="0" smtClean="0"/>
              <a:t>Típicamente se encuentran hasta 2 mm de espesor</a:t>
            </a:r>
          </a:p>
          <a:p>
            <a:pPr marL="514350" indent="-457200" algn="just">
              <a:lnSpc>
                <a:spcPct val="100000"/>
              </a:lnSpc>
              <a:buNone/>
              <a:defRPr/>
            </a:pPr>
            <a:r>
              <a:rPr lang="es-ES_tradnl" sz="2400" dirty="0" smtClean="0"/>
              <a:t>	</a:t>
            </a:r>
            <a:r>
              <a:rPr lang="es-ES_tradnl" sz="2400" dirty="0" smtClean="0"/>
              <a:t>Sobre 2 mm se encuentra en acero negro para ser protegido por procesos posteriores, continuos o discontinuos, metálicos u orgánicos.</a:t>
            </a:r>
            <a:endParaRPr lang="es-ES_tradnl" sz="2400" dirty="0" smtClean="0"/>
          </a:p>
          <a:p>
            <a:pPr marL="514350" indent="-457200" algn="just">
              <a:defRPr/>
            </a:pPr>
            <a:endParaRPr lang="es-ES_tradnl" sz="2400" dirty="0" smtClean="0"/>
          </a:p>
        </p:txBody>
      </p:sp>
      <p:sp>
        <p:nvSpPr>
          <p:cNvPr id="4"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lvl="0">
              <a:lnSpc>
                <a:spcPct val="90000"/>
              </a:lnSpc>
              <a:spcBef>
                <a:spcPct val="0"/>
              </a:spcBef>
              <a:defRPr/>
            </a:pPr>
            <a:r>
              <a:rPr lang="es-CL" sz="2400" b="1" dirty="0" smtClean="0"/>
              <a:t>RECUBRIMIENTOS: ESPESORES</a:t>
            </a:r>
            <a:endParaRPr kumimoji="0" lang="es-CL" sz="24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78155366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4294967295"/>
          </p:nvPr>
        </p:nvSpPr>
        <p:spPr>
          <a:xfrm>
            <a:off x="782166" y="1761068"/>
            <a:ext cx="10432988" cy="4501709"/>
          </a:xfrm>
        </p:spPr>
        <p:txBody>
          <a:bodyPr>
            <a:normAutofit/>
          </a:bodyPr>
          <a:lstStyle/>
          <a:p>
            <a:pPr marL="514350" indent="-457200" algn="just">
              <a:lnSpc>
                <a:spcPct val="100000"/>
              </a:lnSpc>
              <a:defRPr/>
            </a:pPr>
            <a:r>
              <a:rPr lang="es-ES_tradnl" sz="2400" dirty="0" smtClean="0"/>
              <a:t>En pared delgada los espesores de recubrimiento son bajos, por ende se miden por una densidad superficial, oz/ft</a:t>
            </a:r>
            <a:r>
              <a:rPr lang="es-ES_tradnl" sz="2400" baseline="30000" dirty="0" smtClean="0"/>
              <a:t>2</a:t>
            </a:r>
            <a:r>
              <a:rPr lang="es-ES_tradnl" sz="2400" dirty="0" smtClean="0"/>
              <a:t>, que se puede homologar a un “espesor equivalente”</a:t>
            </a:r>
          </a:p>
          <a:p>
            <a:pPr marL="514350" indent="-457200" algn="just">
              <a:lnSpc>
                <a:spcPct val="100000"/>
              </a:lnSpc>
              <a:defRPr/>
            </a:pPr>
            <a:endParaRPr lang="es-ES_tradnl" sz="2400" dirty="0" smtClean="0"/>
          </a:p>
          <a:p>
            <a:pPr marL="514350" indent="-457200" algn="just">
              <a:lnSpc>
                <a:spcPct val="100000"/>
              </a:lnSpc>
              <a:defRPr/>
            </a:pPr>
            <a:r>
              <a:rPr lang="es-ES_tradnl" sz="2400" b="1" dirty="0" smtClean="0"/>
              <a:t>WARNING</a:t>
            </a:r>
            <a:r>
              <a:rPr lang="es-ES_tradnl" sz="2400" dirty="0" smtClean="0"/>
              <a:t>:  El espesor nominal incluye el recubrimiento</a:t>
            </a:r>
          </a:p>
          <a:p>
            <a:pPr marL="514350" indent="-457200" algn="just">
              <a:lnSpc>
                <a:spcPct val="100000"/>
              </a:lnSpc>
              <a:defRPr/>
            </a:pPr>
            <a:endParaRPr lang="es-ES_tradnl" sz="2400" dirty="0" smtClean="0"/>
          </a:p>
        </p:txBody>
      </p:sp>
      <p:sp>
        <p:nvSpPr>
          <p:cNvPr id="4"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lvl="0">
              <a:lnSpc>
                <a:spcPct val="90000"/>
              </a:lnSpc>
              <a:spcBef>
                <a:spcPct val="0"/>
              </a:spcBef>
              <a:defRPr/>
            </a:pPr>
            <a:r>
              <a:rPr lang="es-CL" sz="2400" b="1" dirty="0" smtClean="0"/>
              <a:t>RECUBRIMIENTOS: ESPESORES</a:t>
            </a:r>
            <a:endParaRPr kumimoji="0" lang="es-CL"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4 Rectángulo"/>
          <p:cNvSpPr/>
          <p:nvPr/>
        </p:nvSpPr>
        <p:spPr>
          <a:xfrm>
            <a:off x="3449780" y="5098476"/>
            <a:ext cx="5430981" cy="6511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Rectángulo"/>
          <p:cNvSpPr/>
          <p:nvPr/>
        </p:nvSpPr>
        <p:spPr>
          <a:xfrm>
            <a:off x="3435925" y="4959931"/>
            <a:ext cx="5430982" cy="124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p:cNvSpPr/>
          <p:nvPr/>
        </p:nvSpPr>
        <p:spPr>
          <a:xfrm>
            <a:off x="3449775" y="5763516"/>
            <a:ext cx="5430982" cy="124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8 Conector recto"/>
          <p:cNvCxnSpPr/>
          <p:nvPr/>
        </p:nvCxnSpPr>
        <p:spPr>
          <a:xfrm>
            <a:off x="6151418" y="4613584"/>
            <a:ext cx="0" cy="15378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H="1">
            <a:off x="6040576" y="4849114"/>
            <a:ext cx="221675" cy="1800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flipH="1">
            <a:off x="6054426" y="5791249"/>
            <a:ext cx="221675" cy="1800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6348810" y="4225650"/>
            <a:ext cx="2372765" cy="523220"/>
          </a:xfrm>
          <a:prstGeom prst="rect">
            <a:avLst/>
          </a:prstGeom>
          <a:noFill/>
        </p:spPr>
        <p:txBody>
          <a:bodyPr wrap="none" rtlCol="0">
            <a:spAutoFit/>
          </a:bodyPr>
          <a:lstStyle/>
          <a:p>
            <a:pPr algn="ctr"/>
            <a:r>
              <a:rPr lang="es-CL" sz="2800" dirty="0" smtClean="0"/>
              <a:t>e</a:t>
            </a:r>
            <a:r>
              <a:rPr lang="es-CL" sz="2800" baseline="-25000" dirty="0" smtClean="0"/>
              <a:t>n</a:t>
            </a:r>
            <a:r>
              <a:rPr lang="es-CL" sz="2800" dirty="0" smtClean="0"/>
              <a:t> </a:t>
            </a:r>
            <a:r>
              <a:rPr lang="en-US" sz="2800" dirty="0" smtClean="0"/>
              <a:t>= e</a:t>
            </a:r>
            <a:r>
              <a:rPr lang="en-US" sz="2800" baseline="-25000" dirty="0" smtClean="0"/>
              <a:t>a</a:t>
            </a:r>
            <a:r>
              <a:rPr lang="en-US" sz="2800" dirty="0" smtClean="0"/>
              <a:t> + </a:t>
            </a:r>
            <a:r>
              <a:rPr lang="en-US" sz="2800" dirty="0" err="1" smtClean="0"/>
              <a:t>e</a:t>
            </a:r>
            <a:r>
              <a:rPr lang="en-US" sz="2800" baseline="-25000" dirty="0" err="1" smtClean="0"/>
              <a:t>r</a:t>
            </a:r>
            <a:r>
              <a:rPr lang="en-US" sz="2800" dirty="0" smtClean="0"/>
              <a:t>  ± </a:t>
            </a:r>
            <a:r>
              <a:rPr lang="en-US" sz="2800" dirty="0" smtClean="0">
                <a:sym typeface="Symbol"/>
              </a:rPr>
              <a:t></a:t>
            </a:r>
            <a:endParaRPr lang="en-US" sz="2800" dirty="0"/>
          </a:p>
        </p:txBody>
      </p:sp>
      <p:sp>
        <p:nvSpPr>
          <p:cNvPr id="14" name="13 CuadroTexto"/>
          <p:cNvSpPr txBox="1"/>
          <p:nvPr/>
        </p:nvSpPr>
        <p:spPr>
          <a:xfrm>
            <a:off x="6442343" y="5126220"/>
            <a:ext cx="478016" cy="523220"/>
          </a:xfrm>
          <a:prstGeom prst="rect">
            <a:avLst/>
          </a:prstGeom>
          <a:noFill/>
        </p:spPr>
        <p:txBody>
          <a:bodyPr wrap="none" rtlCol="0">
            <a:spAutoFit/>
          </a:bodyPr>
          <a:lstStyle/>
          <a:p>
            <a:pPr algn="ctr"/>
            <a:r>
              <a:rPr lang="en-US" sz="2800" dirty="0" smtClean="0"/>
              <a:t>e</a:t>
            </a:r>
            <a:r>
              <a:rPr lang="en-US" sz="2800" baseline="-25000" dirty="0" smtClean="0"/>
              <a:t>a</a:t>
            </a:r>
            <a:endParaRPr lang="en-US" sz="2800" baseline="-25000" dirty="0"/>
          </a:p>
        </p:txBody>
      </p:sp>
    </p:spTree>
    <p:extLst>
      <p:ext uri="{BB962C8B-B14F-4D97-AF65-F5344CB8AC3E}">
        <p14:creationId xmlns="" xmlns:p14="http://schemas.microsoft.com/office/powerpoint/2010/main" val="27815536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4294967295"/>
          </p:nvPr>
        </p:nvSpPr>
        <p:spPr>
          <a:xfrm>
            <a:off x="782166" y="1761068"/>
            <a:ext cx="10432988" cy="4501709"/>
          </a:xfrm>
        </p:spPr>
        <p:txBody>
          <a:bodyPr>
            <a:normAutofit/>
          </a:bodyPr>
          <a:lstStyle/>
          <a:p>
            <a:pPr marL="514350" indent="-457200" algn="just">
              <a:lnSpc>
                <a:spcPct val="100000"/>
              </a:lnSpc>
              <a:buNone/>
              <a:defRPr/>
            </a:pPr>
            <a:r>
              <a:rPr lang="es-ES_tradnl" sz="2400" dirty="0" smtClean="0"/>
              <a:t>		ASTM A792					ASTM A653</a:t>
            </a:r>
            <a:endParaRPr lang="es-ES_tradnl" sz="2400" dirty="0" smtClean="0"/>
          </a:p>
          <a:p>
            <a:pPr marL="514350" indent="-457200" algn="just">
              <a:lnSpc>
                <a:spcPct val="100000"/>
              </a:lnSpc>
              <a:buNone/>
              <a:defRPr/>
            </a:pPr>
            <a:endParaRPr lang="es-ES_tradnl" sz="2400" dirty="0" smtClean="0"/>
          </a:p>
        </p:txBody>
      </p:sp>
      <p:sp>
        <p:nvSpPr>
          <p:cNvPr id="4"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lvl="0">
              <a:lnSpc>
                <a:spcPct val="90000"/>
              </a:lnSpc>
              <a:spcBef>
                <a:spcPct val="0"/>
              </a:spcBef>
              <a:defRPr/>
            </a:pPr>
            <a:r>
              <a:rPr lang="es-CL" sz="2400" b="1" dirty="0" smtClean="0"/>
              <a:t>RECUBRIMIENTOS: ESPESORES</a:t>
            </a:r>
            <a:endParaRPr kumimoji="0" lang="es-CL" sz="24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49" name="Picture 1"/>
          <p:cNvPicPr>
            <a:picLocks noChangeAspect="1" noChangeArrowheads="1"/>
          </p:cNvPicPr>
          <p:nvPr/>
        </p:nvPicPr>
        <p:blipFill>
          <a:blip r:embed="rId2" cstate="print"/>
          <a:srcRect/>
          <a:stretch>
            <a:fillRect/>
          </a:stretch>
        </p:blipFill>
        <p:spPr bwMode="auto">
          <a:xfrm>
            <a:off x="417946" y="2456825"/>
            <a:ext cx="4238288" cy="316812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732577" y="2458999"/>
            <a:ext cx="7108199" cy="2833437"/>
          </a:xfrm>
          <a:prstGeom prst="rect">
            <a:avLst/>
          </a:prstGeom>
          <a:noFill/>
          <a:ln w="9525">
            <a:noFill/>
            <a:miter lim="800000"/>
            <a:headEnd/>
            <a:tailEnd/>
          </a:ln>
        </p:spPr>
      </p:pic>
    </p:spTree>
    <p:extLst>
      <p:ext uri="{BB962C8B-B14F-4D97-AF65-F5344CB8AC3E}">
        <p14:creationId xmlns="" xmlns:p14="http://schemas.microsoft.com/office/powerpoint/2010/main" val="278155366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srcRect/>
          <a:stretch>
            <a:fillRect/>
          </a:stretch>
        </p:blipFill>
        <p:spPr bwMode="auto">
          <a:xfrm>
            <a:off x="2881313" y="1628081"/>
            <a:ext cx="6429375" cy="5019675"/>
          </a:xfrm>
          <a:prstGeom prst="rect">
            <a:avLst/>
          </a:prstGeom>
          <a:noFill/>
          <a:ln w="9525">
            <a:noFill/>
            <a:miter lim="800000"/>
            <a:headEnd/>
            <a:tailEnd/>
          </a:ln>
        </p:spPr>
      </p:pic>
      <p:sp>
        <p:nvSpPr>
          <p:cNvPr id="4"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lvl="0">
              <a:lnSpc>
                <a:spcPct val="90000"/>
              </a:lnSpc>
              <a:spcBef>
                <a:spcPct val="0"/>
              </a:spcBef>
              <a:defRPr/>
            </a:pPr>
            <a:r>
              <a:rPr lang="es-CL" sz="2400" b="1" dirty="0" smtClean="0"/>
              <a:t>RECUBRIMIENTOS:  </a:t>
            </a:r>
            <a:r>
              <a:rPr lang="es-CL" sz="2400" b="1" dirty="0" smtClean="0"/>
              <a:t>ESPESORES</a:t>
            </a:r>
            <a:endParaRPr kumimoji="0" lang="es-CL" sz="24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4294967295"/>
          </p:nvPr>
        </p:nvSpPr>
        <p:spPr>
          <a:xfrm>
            <a:off x="781397" y="1733550"/>
            <a:ext cx="10432988" cy="4575769"/>
          </a:xfrm>
        </p:spPr>
        <p:txBody>
          <a:bodyPr>
            <a:normAutofit/>
          </a:bodyPr>
          <a:lstStyle/>
          <a:p>
            <a:pPr marL="57150" indent="0" algn="just">
              <a:buNone/>
              <a:defRPr/>
            </a:pPr>
            <a:r>
              <a:rPr lang="es-ES_tradnl" dirty="0" smtClean="0"/>
              <a:t>Tolerancias:</a:t>
            </a:r>
          </a:p>
          <a:p>
            <a:pPr marL="457200" indent="-400050" algn="just">
              <a:defRPr/>
            </a:pPr>
            <a:r>
              <a:rPr lang="es-ES_tradnl" dirty="0" smtClean="0"/>
              <a:t>Acero (materia prima):	± 10%	    afecta el producto</a:t>
            </a:r>
          </a:p>
          <a:p>
            <a:pPr marL="457200" indent="-400050" algn="just">
              <a:defRPr/>
            </a:pPr>
            <a:r>
              <a:rPr lang="es-ES_tradnl" dirty="0" smtClean="0"/>
              <a:t>Diseño AISI:			± 5%	    afecta el cálculo</a:t>
            </a:r>
          </a:p>
          <a:p>
            <a:pPr marL="457200" indent="-400050" algn="just">
              <a:buNone/>
              <a:defRPr/>
            </a:pPr>
            <a:endParaRPr lang="es-ES_tradnl" dirty="0" smtClean="0"/>
          </a:p>
          <a:p>
            <a:pPr marL="457200" indent="-400050" algn="just">
              <a:buNone/>
              <a:defRPr/>
            </a:pPr>
            <a:r>
              <a:rPr lang="es-ES_tradnl" dirty="0" smtClean="0"/>
              <a:t>Para reflexionar:</a:t>
            </a:r>
          </a:p>
          <a:p>
            <a:pPr marL="457200" indent="-400050" algn="just">
              <a:buNone/>
              <a:defRPr/>
            </a:pPr>
            <a:r>
              <a:rPr lang="es-ES_tradnl" dirty="0" smtClean="0"/>
              <a:t>¿Ambas tolerancias se refieren a lo mismo? </a:t>
            </a:r>
          </a:p>
          <a:p>
            <a:pPr marL="457200" indent="-400050" algn="just">
              <a:buNone/>
              <a:defRPr/>
            </a:pPr>
            <a:r>
              <a:rPr lang="es-ES_tradnl" dirty="0" smtClean="0"/>
              <a:t>¿C</a:t>
            </a:r>
            <a:r>
              <a:rPr lang="es-CL" dirty="0" smtClean="0"/>
              <a:t>ó</a:t>
            </a:r>
            <a:r>
              <a:rPr lang="es-ES_tradnl" dirty="0" err="1" smtClean="0"/>
              <a:t>mo</a:t>
            </a:r>
            <a:r>
              <a:rPr lang="es-ES_tradnl" dirty="0" smtClean="0"/>
              <a:t> resolver la discrepancia?</a:t>
            </a:r>
          </a:p>
          <a:p>
            <a:pPr marL="457200" indent="-400050" algn="just">
              <a:defRPr/>
            </a:pPr>
            <a:r>
              <a:rPr lang="es-ES_tradnl" dirty="0" smtClean="0"/>
              <a:t>Comprar aceros con espesores mayores, especiales??</a:t>
            </a:r>
          </a:p>
          <a:p>
            <a:pPr marL="457200" indent="-400050" algn="just">
              <a:defRPr/>
            </a:pPr>
            <a:r>
              <a:rPr lang="es-ES_tradnl" dirty="0" smtClean="0"/>
              <a:t>Realizar los cálculos descontando la tolerancia o un % de ella??</a:t>
            </a:r>
          </a:p>
          <a:p>
            <a:pPr marL="457200" indent="-400050" algn="just">
              <a:buNone/>
              <a:defRPr/>
            </a:pPr>
            <a:endParaRPr lang="es-ES_tradnl" dirty="0" smtClean="0"/>
          </a:p>
        </p:txBody>
      </p:sp>
      <p:sp>
        <p:nvSpPr>
          <p:cNvPr id="6" name="5 Título"/>
          <p:cNvSpPr>
            <a:spLocks noGrp="1"/>
          </p:cNvSpPr>
          <p:nvPr>
            <p:ph type="title" idx="4294967295"/>
          </p:nvPr>
        </p:nvSpPr>
        <p:spPr>
          <a:xfrm>
            <a:off x="838200" y="1095375"/>
            <a:ext cx="10515600" cy="600075"/>
          </a:xfrm>
        </p:spPr>
        <p:txBody>
          <a:bodyPr vert="horz" lIns="91440" tIns="45720" rIns="91440" bIns="45720" rtlCol="0" anchor="ctr">
            <a:normAutofit/>
          </a:bodyPr>
          <a:lstStyle/>
          <a:p>
            <a:pPr>
              <a:defRPr/>
            </a:pPr>
            <a:r>
              <a:rPr lang="es-CL" sz="2400" b="1" dirty="0" smtClean="0">
                <a:latin typeface="+mn-lt"/>
                <a:ea typeface="+mn-ea"/>
                <a:cs typeface="+mn-cs"/>
              </a:rPr>
              <a:t>RECUBRIMIENTOS:  ESPESORES</a:t>
            </a:r>
          </a:p>
        </p:txBody>
      </p:sp>
    </p:spTree>
    <p:extLst>
      <p:ext uri="{BB962C8B-B14F-4D97-AF65-F5344CB8AC3E}">
        <p14:creationId xmlns="" xmlns:p14="http://schemas.microsoft.com/office/powerpoint/2010/main" val="31315618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4294967295"/>
          </p:nvPr>
        </p:nvSpPr>
        <p:spPr>
          <a:xfrm>
            <a:off x="892237" y="1733550"/>
            <a:ext cx="10432988" cy="4933950"/>
          </a:xfrm>
        </p:spPr>
        <p:txBody>
          <a:bodyPr>
            <a:normAutofit/>
          </a:bodyPr>
          <a:lstStyle/>
          <a:p>
            <a:pPr marL="514350" indent="-457200" algn="just">
              <a:defRPr/>
            </a:pPr>
            <a:r>
              <a:rPr lang="es-ES_tradnl" dirty="0" smtClean="0"/>
              <a:t>El tipo de producto depende del tipo de proceso de fabricación</a:t>
            </a:r>
            <a:endParaRPr lang="es-ES_tradnl" dirty="0" smtClean="0"/>
          </a:p>
          <a:p>
            <a:pPr marL="514350" indent="-457200" algn="just">
              <a:defRPr/>
            </a:pPr>
            <a:r>
              <a:rPr lang="es-ES_tradnl" dirty="0" smtClean="0"/>
              <a:t>Plegar </a:t>
            </a:r>
            <a:r>
              <a:rPr lang="es-ES_tradnl" dirty="0" smtClean="0">
                <a:sym typeface="Symbol"/>
              </a:rPr>
              <a:t> Doblado discreto</a:t>
            </a:r>
          </a:p>
          <a:p>
            <a:pPr marL="514350" indent="-457200" algn="just">
              <a:defRPr/>
            </a:pPr>
            <a:r>
              <a:rPr lang="es-ES_tradnl" dirty="0" smtClean="0">
                <a:sym typeface="Symbol"/>
              </a:rPr>
              <a:t>Conformar  Plegar en continuo</a:t>
            </a:r>
          </a:p>
          <a:p>
            <a:pPr marL="514350" indent="-457200" algn="just">
              <a:defRPr/>
            </a:pPr>
            <a:r>
              <a:rPr lang="es-ES_tradnl" dirty="0" smtClean="0">
                <a:sym typeface="Symbol"/>
              </a:rPr>
              <a:t>Productos de pared delgada:</a:t>
            </a:r>
          </a:p>
          <a:p>
            <a:pPr marL="971550" lvl="1" indent="-457200" algn="just">
              <a:defRPr/>
            </a:pPr>
            <a:r>
              <a:rPr lang="es-ES_tradnl" dirty="0" smtClean="0">
                <a:sym typeface="Symbol"/>
              </a:rPr>
              <a:t>Cubiertas y revestimientos</a:t>
            </a:r>
          </a:p>
          <a:p>
            <a:pPr marL="971550" lvl="1" indent="-457200" algn="just">
              <a:defRPr/>
            </a:pPr>
            <a:r>
              <a:rPr lang="es-ES_tradnl" dirty="0" smtClean="0">
                <a:sym typeface="Symbol"/>
              </a:rPr>
              <a:t>Placas </a:t>
            </a:r>
            <a:r>
              <a:rPr lang="es-ES_tradnl" dirty="0" err="1" smtClean="0">
                <a:sym typeface="Symbol"/>
              </a:rPr>
              <a:t>colaborantes</a:t>
            </a:r>
            <a:r>
              <a:rPr lang="es-ES_tradnl" dirty="0" smtClean="0">
                <a:sym typeface="Symbol"/>
              </a:rPr>
              <a:t> (</a:t>
            </a:r>
            <a:r>
              <a:rPr lang="es-ES_tradnl" dirty="0" err="1" smtClean="0">
                <a:sym typeface="Symbol"/>
              </a:rPr>
              <a:t>steel</a:t>
            </a:r>
            <a:r>
              <a:rPr lang="es-ES_tradnl" dirty="0" smtClean="0">
                <a:sym typeface="Symbol"/>
              </a:rPr>
              <a:t> </a:t>
            </a:r>
            <a:r>
              <a:rPr lang="es-ES_tradnl" dirty="0" err="1" smtClean="0">
                <a:sym typeface="Symbol"/>
              </a:rPr>
              <a:t>deck</a:t>
            </a:r>
            <a:r>
              <a:rPr lang="es-ES_tradnl" dirty="0" smtClean="0">
                <a:sym typeface="Symbol"/>
              </a:rPr>
              <a:t>)</a:t>
            </a:r>
          </a:p>
          <a:p>
            <a:pPr marL="971550" lvl="1" indent="-457200" algn="just">
              <a:defRPr/>
            </a:pPr>
            <a:r>
              <a:rPr lang="es-ES_tradnl" dirty="0" smtClean="0">
                <a:sym typeface="Symbol"/>
              </a:rPr>
              <a:t>Hojalatería</a:t>
            </a:r>
          </a:p>
          <a:p>
            <a:pPr marL="971550" lvl="1" indent="-457200" algn="just">
              <a:defRPr/>
            </a:pPr>
            <a:r>
              <a:rPr lang="es-ES_tradnl" dirty="0" smtClean="0">
                <a:sym typeface="Symbol"/>
              </a:rPr>
              <a:t>Costaneras</a:t>
            </a:r>
          </a:p>
          <a:p>
            <a:pPr marL="971550" lvl="1" indent="-457200" algn="just">
              <a:defRPr/>
            </a:pPr>
            <a:r>
              <a:rPr lang="es-ES_tradnl" dirty="0" smtClean="0">
                <a:sym typeface="Symbol"/>
              </a:rPr>
              <a:t>Perfiles livianos recubiertos, c</a:t>
            </a:r>
            <a:r>
              <a:rPr lang="es-ES_tradnl" dirty="0" smtClean="0">
                <a:sym typeface="Symbol"/>
              </a:rPr>
              <a:t>arpintería metálica (Ej. </a:t>
            </a:r>
            <a:r>
              <a:rPr lang="es-ES_tradnl" dirty="0" err="1" smtClean="0">
                <a:sym typeface="Symbol"/>
              </a:rPr>
              <a:t>Metalcon</a:t>
            </a:r>
            <a:r>
              <a:rPr lang="es-ES_tradnl" dirty="0" smtClean="0">
                <a:sym typeface="Symbol"/>
              </a:rPr>
              <a:t>)</a:t>
            </a:r>
          </a:p>
          <a:p>
            <a:pPr marL="971550" lvl="1" indent="-457200" algn="just">
              <a:defRPr/>
            </a:pPr>
            <a:r>
              <a:rPr lang="es-ES_tradnl" dirty="0" smtClean="0"/>
              <a:t>Perfiles cerrados (tubos) y abiertos</a:t>
            </a:r>
          </a:p>
          <a:p>
            <a:pPr marL="971550" lvl="1" indent="-457200" algn="just">
              <a:defRPr/>
            </a:pPr>
            <a:r>
              <a:rPr lang="es-ES_tradnl" dirty="0" smtClean="0"/>
              <a:t>Perfiles soldados esbeltos!!!  Se pueden usar??</a:t>
            </a:r>
            <a:endParaRPr lang="es-ES_tradnl" dirty="0" smtClean="0"/>
          </a:p>
        </p:txBody>
      </p:sp>
      <p:sp>
        <p:nvSpPr>
          <p:cNvPr id="6" name="5 Título"/>
          <p:cNvSpPr>
            <a:spLocks noGrp="1"/>
          </p:cNvSpPr>
          <p:nvPr>
            <p:ph type="title" idx="4294967295"/>
          </p:nvPr>
        </p:nvSpPr>
        <p:spPr>
          <a:xfrm>
            <a:off x="838200" y="1095375"/>
            <a:ext cx="10515600" cy="600075"/>
          </a:xfrm>
        </p:spPr>
        <p:txBody>
          <a:bodyPr vert="horz" lIns="91440" tIns="45720" rIns="91440" bIns="45720" rtlCol="0">
            <a:normAutofit/>
          </a:bodyPr>
          <a:lstStyle/>
          <a:p>
            <a:pPr>
              <a:defRPr/>
            </a:pPr>
            <a:r>
              <a:rPr lang="es-CL" sz="2400" b="1" dirty="0" smtClean="0">
                <a:latin typeface="+mn-lt"/>
                <a:ea typeface="+mn-ea"/>
                <a:cs typeface="+mn-cs"/>
              </a:rPr>
              <a:t>TIPOS DE PRODUCTOS </a:t>
            </a:r>
            <a:r>
              <a:rPr lang="es-CL" sz="2400" b="1" dirty="0" smtClean="0">
                <a:latin typeface="+mn-lt"/>
                <a:ea typeface="+mn-ea"/>
                <a:cs typeface="+mn-cs"/>
              </a:rPr>
              <a:t>DE ACERO CONFORMADOS EN FRIO</a:t>
            </a:r>
          </a:p>
        </p:txBody>
      </p:sp>
    </p:spTree>
    <p:extLst>
      <p:ext uri="{BB962C8B-B14F-4D97-AF65-F5344CB8AC3E}">
        <p14:creationId xmlns="" xmlns:p14="http://schemas.microsoft.com/office/powerpoint/2010/main" val="278155366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idx="4294967295"/>
          </p:nvPr>
        </p:nvSpPr>
        <p:spPr>
          <a:xfrm>
            <a:off x="838200" y="1095375"/>
            <a:ext cx="10515600" cy="600075"/>
          </a:xfrm>
        </p:spPr>
        <p:txBody>
          <a:bodyPr vert="horz" lIns="91440" tIns="45720" rIns="91440" bIns="45720" rtlCol="0">
            <a:normAutofit/>
          </a:bodyPr>
          <a:lstStyle/>
          <a:p>
            <a:pPr>
              <a:defRPr/>
            </a:pPr>
            <a:r>
              <a:rPr lang="es-CL" sz="2400" b="1" dirty="0" smtClean="0">
                <a:latin typeface="+mn-lt"/>
                <a:ea typeface="+mn-ea"/>
                <a:cs typeface="+mn-cs"/>
              </a:rPr>
              <a:t>TIPOS DE PRODUCTOS </a:t>
            </a:r>
            <a:r>
              <a:rPr lang="es-CL" sz="2400" b="1" dirty="0" smtClean="0">
                <a:latin typeface="+mn-lt"/>
                <a:ea typeface="+mn-ea"/>
                <a:cs typeface="+mn-cs"/>
              </a:rPr>
              <a:t>DE ACERO CONFORMADOS EN FRIO</a:t>
            </a:r>
          </a:p>
        </p:txBody>
      </p:sp>
      <p:sp>
        <p:nvSpPr>
          <p:cNvPr id="4" name="3 CuadroTexto"/>
          <p:cNvSpPr txBox="1"/>
          <p:nvPr/>
        </p:nvSpPr>
        <p:spPr>
          <a:xfrm>
            <a:off x="1243885" y="6307781"/>
            <a:ext cx="1328890" cy="400110"/>
          </a:xfrm>
          <a:prstGeom prst="rect">
            <a:avLst/>
          </a:prstGeom>
          <a:noFill/>
        </p:spPr>
        <p:txBody>
          <a:bodyPr wrap="none" rtlCol="0">
            <a:spAutoFit/>
          </a:bodyPr>
          <a:lstStyle/>
          <a:p>
            <a:pPr algn="ctr"/>
            <a:r>
              <a:rPr lang="es-CL" sz="2000" u="sng" dirty="0" smtClean="0"/>
              <a:t>Hojalatería</a:t>
            </a:r>
            <a:endParaRPr lang="es-CL" sz="2000" u="sng" dirty="0"/>
          </a:p>
        </p:txBody>
      </p:sp>
      <p:pic>
        <p:nvPicPr>
          <p:cNvPr id="5" name="Picture 8" descr="Resultado de imagen para metal roofing trim">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6117" y="4419866"/>
            <a:ext cx="1901755" cy="190175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0" descr="Resultado de imagen para PERFILES PLEGADOS">
            <a:hlinkClick r:id="rId4"/>
          </p:cNvPr>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2933" r="18692" b="6250"/>
          <a:stretch/>
        </p:blipFill>
        <p:spPr bwMode="auto">
          <a:xfrm>
            <a:off x="5518605" y="1784900"/>
            <a:ext cx="2004446" cy="193148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2" descr="Resultado de imagen para PERFILES alto espesor">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264794" y="4416508"/>
            <a:ext cx="1889099" cy="188909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694454" y="1781965"/>
            <a:ext cx="2527388" cy="19449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Picture 15" descr="Resultado de imagen para PERFILES PLEGADOS">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74724" y="1768110"/>
            <a:ext cx="3500825" cy="1944903"/>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12 CuadroTexto"/>
          <p:cNvSpPr txBox="1"/>
          <p:nvPr/>
        </p:nvSpPr>
        <p:spPr>
          <a:xfrm>
            <a:off x="800430" y="3786235"/>
            <a:ext cx="3850670" cy="400110"/>
          </a:xfrm>
          <a:prstGeom prst="rect">
            <a:avLst/>
          </a:prstGeom>
          <a:noFill/>
        </p:spPr>
        <p:txBody>
          <a:bodyPr wrap="none" rtlCol="0">
            <a:spAutoFit/>
          </a:bodyPr>
          <a:lstStyle/>
          <a:p>
            <a:pPr algn="ctr"/>
            <a:r>
              <a:rPr lang="es-CL" sz="2000" u="sng" dirty="0" smtClean="0"/>
              <a:t>Perfiles livianos cerrados y abiertos</a:t>
            </a:r>
            <a:endParaRPr lang="es-CL" sz="2000" u="sng" dirty="0"/>
          </a:p>
        </p:txBody>
      </p:sp>
      <p:sp>
        <p:nvSpPr>
          <p:cNvPr id="14" name="13 CuadroTexto"/>
          <p:cNvSpPr txBox="1"/>
          <p:nvPr/>
        </p:nvSpPr>
        <p:spPr>
          <a:xfrm>
            <a:off x="5346419" y="3786232"/>
            <a:ext cx="2378728" cy="400110"/>
          </a:xfrm>
          <a:prstGeom prst="rect">
            <a:avLst/>
          </a:prstGeom>
          <a:noFill/>
        </p:spPr>
        <p:txBody>
          <a:bodyPr wrap="none" rtlCol="0">
            <a:spAutoFit/>
          </a:bodyPr>
          <a:lstStyle/>
          <a:p>
            <a:pPr algn="ctr"/>
            <a:r>
              <a:rPr lang="es-CL" sz="2000" u="sng" dirty="0" smtClean="0"/>
              <a:t>Perfiles estructurales</a:t>
            </a:r>
            <a:endParaRPr lang="es-CL" sz="2000" u="sng" dirty="0"/>
          </a:p>
        </p:txBody>
      </p:sp>
      <p:sp>
        <p:nvSpPr>
          <p:cNvPr id="15" name="14 CuadroTexto"/>
          <p:cNvSpPr txBox="1"/>
          <p:nvPr/>
        </p:nvSpPr>
        <p:spPr>
          <a:xfrm>
            <a:off x="8497122" y="3786227"/>
            <a:ext cx="2949397" cy="400110"/>
          </a:xfrm>
          <a:prstGeom prst="rect">
            <a:avLst/>
          </a:prstGeom>
          <a:noFill/>
        </p:spPr>
        <p:txBody>
          <a:bodyPr wrap="none" rtlCol="0">
            <a:spAutoFit/>
          </a:bodyPr>
          <a:lstStyle/>
          <a:p>
            <a:pPr algn="ctr"/>
            <a:r>
              <a:rPr lang="es-CL" sz="2000" u="sng" dirty="0" smtClean="0"/>
              <a:t>Cubiertas y revestimientos</a:t>
            </a:r>
            <a:endParaRPr lang="es-CL" sz="2000" u="sng" dirty="0"/>
          </a:p>
        </p:txBody>
      </p:sp>
      <p:sp>
        <p:nvSpPr>
          <p:cNvPr id="16" name="15 CuadroTexto"/>
          <p:cNvSpPr txBox="1"/>
          <p:nvPr/>
        </p:nvSpPr>
        <p:spPr>
          <a:xfrm>
            <a:off x="3178525" y="6335489"/>
            <a:ext cx="2087110" cy="400110"/>
          </a:xfrm>
          <a:prstGeom prst="rect">
            <a:avLst/>
          </a:prstGeom>
          <a:noFill/>
        </p:spPr>
        <p:txBody>
          <a:bodyPr wrap="none" rtlCol="0">
            <a:spAutoFit/>
          </a:bodyPr>
          <a:lstStyle/>
          <a:p>
            <a:pPr algn="ctr"/>
            <a:r>
              <a:rPr lang="es-CL" sz="2000" u="sng" dirty="0" smtClean="0"/>
              <a:t>Perfiles especiales</a:t>
            </a:r>
            <a:endParaRPr lang="es-CL" sz="2000" u="sng" dirty="0"/>
          </a:p>
        </p:txBody>
      </p:sp>
      <p:pic>
        <p:nvPicPr>
          <p:cNvPr id="1026" name="Picture 2"/>
          <p:cNvPicPr>
            <a:picLocks noChangeAspect="1" noChangeArrowheads="1"/>
          </p:cNvPicPr>
          <p:nvPr/>
        </p:nvPicPr>
        <p:blipFill>
          <a:blip r:embed="rId11" cstate="print"/>
          <a:srcRect/>
          <a:stretch>
            <a:fillRect/>
          </a:stretch>
        </p:blipFill>
        <p:spPr bwMode="auto">
          <a:xfrm>
            <a:off x="5562156" y="4411619"/>
            <a:ext cx="2390341" cy="1880854"/>
          </a:xfrm>
          <a:prstGeom prst="rect">
            <a:avLst/>
          </a:prstGeom>
          <a:noFill/>
          <a:ln w="9525">
            <a:noFill/>
            <a:miter lim="800000"/>
            <a:headEnd/>
            <a:tailEnd/>
          </a:ln>
        </p:spPr>
      </p:pic>
      <p:sp>
        <p:nvSpPr>
          <p:cNvPr id="17" name="16 CuadroTexto"/>
          <p:cNvSpPr txBox="1"/>
          <p:nvPr/>
        </p:nvSpPr>
        <p:spPr>
          <a:xfrm>
            <a:off x="5726519" y="6335484"/>
            <a:ext cx="2034339" cy="400110"/>
          </a:xfrm>
          <a:prstGeom prst="rect">
            <a:avLst/>
          </a:prstGeom>
          <a:noFill/>
        </p:spPr>
        <p:txBody>
          <a:bodyPr wrap="none" rtlCol="0">
            <a:spAutoFit/>
          </a:bodyPr>
          <a:lstStyle/>
          <a:p>
            <a:pPr algn="ctr"/>
            <a:r>
              <a:rPr lang="es-CL" sz="2000" u="sng" dirty="0" smtClean="0"/>
              <a:t>Placa </a:t>
            </a:r>
            <a:r>
              <a:rPr lang="es-CL" sz="2000" u="sng" dirty="0" err="1" smtClean="0"/>
              <a:t>colaborante</a:t>
            </a:r>
            <a:endParaRPr lang="es-CL" sz="2000" u="sng" dirty="0"/>
          </a:p>
        </p:txBody>
      </p:sp>
      <p:pic>
        <p:nvPicPr>
          <p:cNvPr id="1027" name="Picture 3"/>
          <p:cNvPicPr>
            <a:picLocks noChangeAspect="1" noChangeArrowheads="1"/>
          </p:cNvPicPr>
          <p:nvPr/>
        </p:nvPicPr>
        <p:blipFill>
          <a:blip r:embed="rId12" cstate="print"/>
          <a:srcRect/>
          <a:stretch>
            <a:fillRect/>
          </a:stretch>
        </p:blipFill>
        <p:spPr bwMode="auto">
          <a:xfrm>
            <a:off x="8423564" y="4417129"/>
            <a:ext cx="2915042" cy="1401348"/>
          </a:xfrm>
          <a:prstGeom prst="rect">
            <a:avLst/>
          </a:prstGeom>
          <a:noFill/>
          <a:ln w="9525">
            <a:noFill/>
            <a:miter lim="800000"/>
            <a:headEnd/>
            <a:tailEnd/>
          </a:ln>
        </p:spPr>
      </p:pic>
      <p:sp>
        <p:nvSpPr>
          <p:cNvPr id="19" name="18 CuadroTexto"/>
          <p:cNvSpPr txBox="1"/>
          <p:nvPr/>
        </p:nvSpPr>
        <p:spPr>
          <a:xfrm>
            <a:off x="8640242" y="5933703"/>
            <a:ext cx="2496901" cy="707886"/>
          </a:xfrm>
          <a:prstGeom prst="rect">
            <a:avLst/>
          </a:prstGeom>
          <a:noFill/>
        </p:spPr>
        <p:txBody>
          <a:bodyPr wrap="none" rtlCol="0">
            <a:spAutoFit/>
          </a:bodyPr>
          <a:lstStyle/>
          <a:p>
            <a:pPr algn="ctr"/>
            <a:r>
              <a:rPr lang="es-CL" sz="2000" u="sng" dirty="0" smtClean="0"/>
              <a:t>Perfiles “propietarios”</a:t>
            </a:r>
          </a:p>
          <a:p>
            <a:pPr algn="ctr"/>
            <a:r>
              <a:rPr lang="es-CL" sz="2000" u="sng" dirty="0" smtClean="0"/>
              <a:t>(</a:t>
            </a:r>
            <a:r>
              <a:rPr lang="es-CL" sz="2000" u="sng" dirty="0" err="1" smtClean="0"/>
              <a:t>Tubest</a:t>
            </a:r>
            <a:r>
              <a:rPr lang="es-CL" sz="2000" u="sng" dirty="0" smtClean="0"/>
              <a:t>, M, otros)</a:t>
            </a:r>
            <a:endParaRPr lang="es-CL" sz="2000" u="sng" dirty="0"/>
          </a:p>
        </p:txBody>
      </p:sp>
    </p:spTree>
    <p:extLst>
      <p:ext uri="{BB962C8B-B14F-4D97-AF65-F5344CB8AC3E}">
        <p14:creationId xmlns="" xmlns:p14="http://schemas.microsoft.com/office/powerpoint/2010/main" val="278155366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4294967295"/>
          </p:nvPr>
        </p:nvSpPr>
        <p:spPr>
          <a:xfrm>
            <a:off x="892237" y="1967345"/>
            <a:ext cx="10432988" cy="4602788"/>
          </a:xfrm>
        </p:spPr>
        <p:txBody>
          <a:bodyPr>
            <a:normAutofit/>
          </a:bodyPr>
          <a:lstStyle/>
          <a:p>
            <a:pPr lvl="0">
              <a:buNone/>
            </a:pPr>
            <a:r>
              <a:rPr lang="es-CL" sz="3600" b="1" dirty="0" smtClean="0"/>
              <a:t>Sesión 2</a:t>
            </a:r>
            <a:endParaRPr lang="en-US" sz="3600" b="1" dirty="0" smtClean="0"/>
          </a:p>
          <a:p>
            <a:pPr lvl="0"/>
            <a:r>
              <a:rPr lang="en-US" sz="3600" dirty="0" err="1" smtClean="0"/>
              <a:t>Antecedentes</a:t>
            </a:r>
            <a:r>
              <a:rPr lang="en-US" sz="3600" dirty="0" smtClean="0"/>
              <a:t> </a:t>
            </a:r>
            <a:r>
              <a:rPr lang="en-US" sz="3600" dirty="0" err="1" smtClean="0"/>
              <a:t>normativos</a:t>
            </a:r>
            <a:endParaRPr lang="en-US" sz="3600" dirty="0" smtClean="0"/>
          </a:p>
          <a:p>
            <a:pPr lvl="0"/>
            <a:r>
              <a:rPr lang="en-US" sz="3600" dirty="0" err="1" smtClean="0"/>
              <a:t>Materiales</a:t>
            </a:r>
            <a:endParaRPr lang="en-US" sz="3600" dirty="0" smtClean="0"/>
          </a:p>
          <a:p>
            <a:pPr lvl="0"/>
            <a:r>
              <a:rPr lang="en-US" sz="3600" dirty="0" err="1" smtClean="0"/>
              <a:t>Espesores</a:t>
            </a:r>
            <a:endParaRPr lang="en-US" sz="3600" dirty="0" smtClean="0"/>
          </a:p>
          <a:p>
            <a:pPr lvl="0"/>
            <a:r>
              <a:rPr lang="en-US" sz="3600" dirty="0" err="1" smtClean="0"/>
              <a:t>Recubrimientos</a:t>
            </a:r>
            <a:endParaRPr lang="en-US" sz="3600" dirty="0" smtClean="0"/>
          </a:p>
          <a:p>
            <a:pPr lvl="0"/>
            <a:r>
              <a:rPr lang="en-US" sz="3600" dirty="0" err="1" smtClean="0"/>
              <a:t>Tipos</a:t>
            </a:r>
            <a:r>
              <a:rPr lang="en-US" sz="3600" dirty="0" smtClean="0"/>
              <a:t> de </a:t>
            </a:r>
            <a:r>
              <a:rPr lang="en-US" sz="3600" dirty="0" err="1" smtClean="0"/>
              <a:t>productos</a:t>
            </a:r>
            <a:endParaRPr lang="en-US" sz="3600" dirty="0" smtClean="0"/>
          </a:p>
        </p:txBody>
      </p:sp>
      <p:sp>
        <p:nvSpPr>
          <p:cNvPr id="6" name="5 Título"/>
          <p:cNvSpPr>
            <a:spLocks noGrp="1"/>
          </p:cNvSpPr>
          <p:nvPr>
            <p:ph type="title" idx="4294967295"/>
          </p:nvPr>
        </p:nvSpPr>
        <p:spPr>
          <a:xfrm>
            <a:off x="838200" y="1095375"/>
            <a:ext cx="10515600" cy="600075"/>
          </a:xfrm>
        </p:spPr>
        <p:txBody>
          <a:bodyPr vert="horz" lIns="91440" tIns="45720" rIns="91440" bIns="45720" rtlCol="0">
            <a:normAutofit/>
          </a:bodyPr>
          <a:lstStyle/>
          <a:p>
            <a:pPr>
              <a:defRPr/>
            </a:pPr>
            <a:r>
              <a:rPr lang="es-CL" sz="3600" b="1" dirty="0" smtClean="0">
                <a:latin typeface="+mn-lt"/>
                <a:ea typeface="+mn-ea"/>
                <a:cs typeface="+mn-cs"/>
              </a:rPr>
              <a:t>TEMARIO:</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4294967295"/>
          </p:nvPr>
        </p:nvSpPr>
        <p:spPr>
          <a:xfrm>
            <a:off x="892237" y="2074347"/>
            <a:ext cx="10432988" cy="4275667"/>
          </a:xfrm>
        </p:spPr>
        <p:txBody>
          <a:bodyPr>
            <a:normAutofit/>
          </a:bodyPr>
          <a:lstStyle/>
          <a:p>
            <a:pPr marL="514350" indent="-457200" algn="just">
              <a:defRPr/>
            </a:pPr>
            <a:r>
              <a:rPr lang="es-ES_tradnl" sz="2400" dirty="0" smtClean="0"/>
              <a:t>Productos:  Diferentes </a:t>
            </a:r>
            <a:r>
              <a:rPr lang="es-ES_tradnl" sz="2400" dirty="0" err="1" smtClean="0"/>
              <a:t>geometr</a:t>
            </a:r>
            <a:r>
              <a:rPr lang="es-CL" sz="2400" dirty="0" smtClean="0"/>
              <a:t>í</a:t>
            </a:r>
            <a:r>
              <a:rPr lang="es-ES_tradnl" sz="2400" dirty="0" smtClean="0"/>
              <a:t>as comerciales y/o especiales</a:t>
            </a:r>
          </a:p>
          <a:p>
            <a:pPr marL="514350" indent="-457200" algn="just">
              <a:buNone/>
              <a:defRPr/>
            </a:pPr>
            <a:endParaRPr lang="es-ES_tradnl" sz="2400" dirty="0" smtClean="0"/>
          </a:p>
          <a:p>
            <a:pPr marL="514350" indent="-457200" algn="just">
              <a:defRPr/>
            </a:pPr>
            <a:r>
              <a:rPr lang="es-ES_tradnl" sz="2400" dirty="0" smtClean="0"/>
              <a:t>Material:  Acero negro o recubierto</a:t>
            </a:r>
          </a:p>
          <a:p>
            <a:pPr marL="514350" indent="-457200" algn="just">
              <a:buNone/>
              <a:defRPr/>
            </a:pPr>
            <a:endParaRPr lang="es-ES_tradnl" sz="2400" dirty="0" smtClean="0"/>
          </a:p>
          <a:p>
            <a:pPr marL="514350" indent="-457200" algn="just">
              <a:defRPr/>
            </a:pPr>
            <a:r>
              <a:rPr lang="es-ES_tradnl" sz="2400" dirty="0" smtClean="0"/>
              <a:t>Proceso de fabricación:  Conformado en frío</a:t>
            </a:r>
          </a:p>
          <a:p>
            <a:pPr marL="514350" indent="-457200" algn="just">
              <a:buNone/>
              <a:defRPr/>
            </a:pPr>
            <a:endParaRPr lang="es-ES_tradnl" sz="2400" dirty="0" smtClean="0"/>
          </a:p>
          <a:p>
            <a:pPr marL="514350" indent="-457200" algn="just">
              <a:defRPr/>
            </a:pPr>
            <a:r>
              <a:rPr lang="es-ES_tradnl" sz="2400" dirty="0" smtClean="0"/>
              <a:t>Característica:  Elementos de pared delgada (bajo espesor)</a:t>
            </a:r>
          </a:p>
          <a:p>
            <a:pPr marL="514350" indent="-457200" algn="just">
              <a:buNone/>
              <a:defRPr/>
            </a:pPr>
            <a:endParaRPr lang="es-ES_tradnl" sz="2400" dirty="0" smtClean="0"/>
          </a:p>
          <a:p>
            <a:pPr marL="514350" indent="-457200" algn="just">
              <a:defRPr/>
            </a:pPr>
            <a:r>
              <a:rPr lang="es-ES_tradnl" sz="2400" dirty="0" smtClean="0"/>
              <a:t>Nombre internacional:  </a:t>
            </a:r>
            <a:r>
              <a:rPr lang="en-US" sz="2400" b="1" dirty="0" smtClean="0"/>
              <a:t>Cold</a:t>
            </a:r>
            <a:r>
              <a:rPr lang="en-US" sz="2400" dirty="0" smtClean="0"/>
              <a:t>-</a:t>
            </a:r>
            <a:r>
              <a:rPr lang="en-US" sz="2400" b="1" dirty="0" smtClean="0"/>
              <a:t>formed steel</a:t>
            </a:r>
            <a:r>
              <a:rPr lang="en-US" sz="2400" dirty="0" smtClean="0"/>
              <a:t> (CFS)</a:t>
            </a:r>
            <a:endParaRPr lang="es-ES_tradnl" sz="2400" dirty="0" smtClean="0"/>
          </a:p>
        </p:txBody>
      </p:sp>
      <p:sp>
        <p:nvSpPr>
          <p:cNvPr id="4"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lvl="0">
              <a:lnSpc>
                <a:spcPct val="90000"/>
              </a:lnSpc>
              <a:spcBef>
                <a:spcPct val="0"/>
              </a:spcBef>
              <a:defRPr/>
            </a:pPr>
            <a:r>
              <a:rPr lang="es-CL" sz="2400" b="1" dirty="0" smtClean="0"/>
              <a:t>DEFINICION:  PRODUCTOS DE ACERO CONFORMADOS EN FRIO</a:t>
            </a:r>
            <a:endParaRPr kumimoji="0" lang="es-CL" sz="24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78155366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4294967295"/>
          </p:nvPr>
        </p:nvSpPr>
        <p:spPr>
          <a:xfrm>
            <a:off x="892237" y="1811867"/>
            <a:ext cx="10432988" cy="4580466"/>
          </a:xfrm>
        </p:spPr>
        <p:txBody>
          <a:bodyPr>
            <a:normAutofit fontScale="70000" lnSpcReduction="20000"/>
          </a:bodyPr>
          <a:lstStyle/>
          <a:p>
            <a:pPr marL="0" indent="0" algn="just">
              <a:buNone/>
              <a:tabLst>
                <a:tab pos="2286000" algn="l"/>
              </a:tabLst>
              <a:defRPr/>
            </a:pPr>
            <a:r>
              <a:rPr lang="es-ES_tradnl" sz="2400" b="1" u="sng" dirty="0" smtClean="0"/>
              <a:t>Tema	Norma asociada                                                                                                         _  </a:t>
            </a:r>
          </a:p>
          <a:p>
            <a:pPr marL="2286000" indent="-2286000" algn="just">
              <a:buNone/>
              <a:defRPr/>
            </a:pPr>
            <a:r>
              <a:rPr lang="es-ES_tradnl" sz="2400" dirty="0" smtClean="0"/>
              <a:t>Diseño estático:	NCh427-2  </a:t>
            </a:r>
            <a:r>
              <a:rPr lang="es-ES" sz="2400" dirty="0" smtClean="0"/>
              <a:t>Construcción - Estructuras de acero – Parte 2: Diseño de miembros estructurales de acero conformados en frío</a:t>
            </a:r>
          </a:p>
          <a:p>
            <a:pPr marL="2286000" indent="-2286000" algn="just">
              <a:buNone/>
              <a:defRPr/>
            </a:pPr>
            <a:r>
              <a:rPr lang="es-ES" sz="2400" dirty="0" smtClean="0"/>
              <a:t>	En </a:t>
            </a:r>
            <a:r>
              <a:rPr lang="es-ES_tradnl" sz="2400" dirty="0" smtClean="0"/>
              <a:t>consulta pública</a:t>
            </a:r>
          </a:p>
          <a:p>
            <a:pPr marL="2286000" indent="-2286000" algn="just">
              <a:buNone/>
              <a:defRPr/>
            </a:pPr>
            <a:endParaRPr lang="es-ES_tradnl" sz="2400" dirty="0" smtClean="0"/>
          </a:p>
          <a:p>
            <a:pPr marL="2286000" indent="-2286000" algn="just">
              <a:buNone/>
              <a:defRPr/>
            </a:pPr>
            <a:r>
              <a:rPr lang="es-ES_tradnl" sz="2400" dirty="0" smtClean="0"/>
              <a:t>Diseño sísmico:	Pendiente</a:t>
            </a:r>
          </a:p>
          <a:p>
            <a:pPr marL="2286000" indent="-2286000" algn="just">
              <a:buNone/>
              <a:defRPr/>
            </a:pPr>
            <a:endParaRPr lang="es-ES_tradnl" sz="2400" dirty="0" smtClean="0"/>
          </a:p>
          <a:p>
            <a:pPr marL="2286000" indent="-2286000" algn="just">
              <a:buNone/>
              <a:defRPr/>
            </a:pPr>
            <a:r>
              <a:rPr lang="es-ES" sz="2400" dirty="0" smtClean="0"/>
              <a:t>Perfiles abiertos:	NCh3576:2018  Acero - Perfil abierto estructural de acero al carbono conformado en frío</a:t>
            </a:r>
          </a:p>
          <a:p>
            <a:pPr marL="2286000" indent="-2286000" algn="just">
              <a:buNone/>
              <a:defRPr/>
            </a:pPr>
            <a:endParaRPr lang="es-ES_tradnl" sz="2400" dirty="0" smtClean="0"/>
          </a:p>
          <a:p>
            <a:pPr marL="2286000" indent="-2286000" algn="just">
              <a:buNone/>
              <a:defRPr/>
            </a:pPr>
            <a:r>
              <a:rPr lang="es-ES_tradnl" sz="2400" dirty="0" smtClean="0"/>
              <a:t>Perfiles cerrados:	N</a:t>
            </a:r>
            <a:r>
              <a:rPr lang="es-ES" sz="2400" dirty="0" smtClean="0"/>
              <a:t>Ch3518:2017 Acero - Tubular estructural de acero al carbono conformado en frío soldado con una costura – Requisitos</a:t>
            </a:r>
          </a:p>
          <a:p>
            <a:pPr marL="2286000" indent="-2286000" algn="just">
              <a:buNone/>
              <a:defRPr/>
            </a:pPr>
            <a:endParaRPr lang="es-ES_tradnl" sz="2400" dirty="0" smtClean="0"/>
          </a:p>
          <a:p>
            <a:pPr marL="2286000" indent="-2286000" algn="just">
              <a:buNone/>
              <a:defRPr/>
            </a:pPr>
            <a:r>
              <a:rPr lang="es-ES_tradnl" sz="2400" dirty="0" smtClean="0"/>
              <a:t>Perfiles galvanizados:	NCh3378 en elaboración</a:t>
            </a:r>
          </a:p>
          <a:p>
            <a:pPr marL="2286000" indent="-2286000" algn="just">
              <a:buNone/>
              <a:defRPr/>
            </a:pPr>
            <a:endParaRPr lang="es-ES" sz="2400" dirty="0" smtClean="0"/>
          </a:p>
          <a:p>
            <a:pPr marL="2286000" indent="-2286000" algn="just">
              <a:buNone/>
              <a:defRPr/>
            </a:pPr>
            <a:r>
              <a:rPr lang="es-ES" sz="2400" dirty="0" smtClean="0"/>
              <a:t>Aceros:	NCh203:2006  </a:t>
            </a:r>
            <a:r>
              <a:rPr lang="en-US" sz="2400" dirty="0" err="1" smtClean="0"/>
              <a:t>Acero</a:t>
            </a:r>
            <a:r>
              <a:rPr lang="en-US" sz="2400" dirty="0" smtClean="0"/>
              <a:t> </a:t>
            </a:r>
            <a:r>
              <a:rPr lang="en-US" sz="2400" dirty="0" err="1" smtClean="0"/>
              <a:t>para</a:t>
            </a:r>
            <a:r>
              <a:rPr lang="en-US" sz="2400" dirty="0" smtClean="0"/>
              <a:t> </a:t>
            </a:r>
            <a:r>
              <a:rPr lang="en-US" sz="2400" dirty="0" err="1" smtClean="0"/>
              <a:t>uso</a:t>
            </a:r>
            <a:r>
              <a:rPr lang="en-US" sz="2400" dirty="0" smtClean="0"/>
              <a:t> </a:t>
            </a:r>
            <a:r>
              <a:rPr lang="en-US" sz="2400" dirty="0" err="1" smtClean="0"/>
              <a:t>estructural</a:t>
            </a:r>
            <a:r>
              <a:rPr lang="en-US" sz="2400" dirty="0" smtClean="0"/>
              <a:t> - </a:t>
            </a:r>
            <a:r>
              <a:rPr lang="en-US" sz="2400" dirty="0" err="1" smtClean="0"/>
              <a:t>Requisitos</a:t>
            </a:r>
            <a:r>
              <a:rPr lang="en-US" sz="2400" dirty="0" smtClean="0"/>
              <a:t> </a:t>
            </a:r>
            <a:endParaRPr lang="es-ES_tradnl" sz="2400" dirty="0" smtClean="0"/>
          </a:p>
        </p:txBody>
      </p:sp>
      <p:sp>
        <p:nvSpPr>
          <p:cNvPr id="4"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lvl="0">
              <a:lnSpc>
                <a:spcPct val="90000"/>
              </a:lnSpc>
              <a:spcBef>
                <a:spcPct val="0"/>
              </a:spcBef>
              <a:defRPr/>
            </a:pPr>
            <a:r>
              <a:rPr lang="es-CL" sz="2400" b="1" dirty="0" smtClean="0"/>
              <a:t>ANTECEDENTES NORMATIVOS</a:t>
            </a:r>
            <a:endParaRPr kumimoji="0" lang="es-CL" sz="24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7815536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lvl="0">
              <a:lnSpc>
                <a:spcPct val="90000"/>
              </a:lnSpc>
              <a:spcBef>
                <a:spcPct val="0"/>
              </a:spcBef>
              <a:defRPr/>
            </a:pPr>
            <a:r>
              <a:rPr lang="es-CL" sz="2400" b="1" dirty="0" smtClean="0"/>
              <a:t>MATERIAL:  ACERO</a:t>
            </a:r>
            <a:endParaRPr kumimoji="0" lang="es-CL"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5"/>
          <p:cNvSpPr txBox="1">
            <a:spLocks noChangeArrowheads="1"/>
          </p:cNvSpPr>
          <p:nvPr/>
        </p:nvSpPr>
        <p:spPr>
          <a:xfrm>
            <a:off x="892237" y="1631946"/>
            <a:ext cx="10432988" cy="4575769"/>
          </a:xfrm>
          <a:prstGeom prst="rect">
            <a:avLst/>
          </a:prstGeom>
        </p:spPr>
        <p:txBody>
          <a:bodyPr vert="horz" lIns="91440" tIns="45720" rIns="91440" bIns="45720" rtlCol="0">
            <a:normAutofit/>
          </a:bodyPr>
          <a:lstStyle/>
          <a:p>
            <a:pPr marL="58738" indent="-1588" algn="ctr">
              <a:lnSpc>
                <a:spcPct val="90000"/>
              </a:lnSpc>
              <a:spcBef>
                <a:spcPts val="1000"/>
              </a:spcBef>
              <a:defRPr/>
            </a:pPr>
            <a:r>
              <a:rPr lang="es-ES_tradnl" sz="2400" dirty="0" smtClean="0"/>
              <a:t>“Pared delgada”                   vs.                     “Pared gruesa”</a:t>
            </a:r>
          </a:p>
          <a:p>
            <a:pPr marL="51435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_tradnl" sz="2400" b="0" i="0" u="none" strike="noStrike" kern="1200" cap="none" spc="0" normalizeH="0" baseline="0" noProof="0" dirty="0" smtClean="0">
                <a:ln>
                  <a:noFill/>
                </a:ln>
                <a:solidFill>
                  <a:schemeClr val="tx1"/>
                </a:solidFill>
                <a:effectLst/>
                <a:uLnTx/>
                <a:uFillTx/>
                <a:latin typeface="+mn-lt"/>
                <a:ea typeface="+mn-ea"/>
                <a:cs typeface="+mn-cs"/>
              </a:rPr>
              <a:t>0.3-0.4-0.5-0.6-0.8-1.0-1.2-1.5-2-3-4-6-8-10-12-16-18-22-25-32-50-75-100-120…</a:t>
            </a:r>
          </a:p>
        </p:txBody>
      </p:sp>
      <p:cxnSp>
        <p:nvCxnSpPr>
          <p:cNvPr id="6" name="5 Conector recto de flecha"/>
          <p:cNvCxnSpPr/>
          <p:nvPr/>
        </p:nvCxnSpPr>
        <p:spPr>
          <a:xfrm>
            <a:off x="1244600" y="2590812"/>
            <a:ext cx="5613400" cy="1588"/>
          </a:xfrm>
          <a:prstGeom prst="straightConnector1">
            <a:avLst/>
          </a:prstGeom>
          <a:ln w="25400">
            <a:solidFill>
              <a:srgbClr val="00206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5334000" y="2743212"/>
            <a:ext cx="5613400" cy="1588"/>
          </a:xfrm>
          <a:prstGeom prst="straightConnector1">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2400678" y="2798244"/>
            <a:ext cx="2961452" cy="1631216"/>
          </a:xfrm>
          <a:prstGeom prst="rect">
            <a:avLst/>
          </a:prstGeom>
          <a:noFill/>
        </p:spPr>
        <p:txBody>
          <a:bodyPr wrap="none" rtlCol="0">
            <a:spAutoFit/>
          </a:bodyPr>
          <a:lstStyle/>
          <a:p>
            <a:pPr>
              <a:buFont typeface="Arial" pitchFamily="34" charset="0"/>
              <a:buChar char="•"/>
            </a:pPr>
            <a:r>
              <a:rPr lang="es-CL" sz="2000" dirty="0" smtClean="0"/>
              <a:t> Pandeo local “permitido”</a:t>
            </a:r>
          </a:p>
          <a:p>
            <a:pPr>
              <a:buFont typeface="Arial" pitchFamily="34" charset="0"/>
              <a:buChar char="•"/>
            </a:pPr>
            <a:r>
              <a:rPr lang="es-CL" sz="2000" dirty="0" smtClean="0"/>
              <a:t> Secciones esbeltas</a:t>
            </a:r>
          </a:p>
          <a:p>
            <a:pPr>
              <a:buFont typeface="Arial" pitchFamily="34" charset="0"/>
              <a:buChar char="•"/>
            </a:pPr>
            <a:r>
              <a:rPr lang="es-CL" sz="2000" dirty="0" smtClean="0"/>
              <a:t> Propiedades efectivas</a:t>
            </a:r>
          </a:p>
          <a:p>
            <a:pPr>
              <a:buFont typeface="Arial" pitchFamily="34" charset="0"/>
              <a:buChar char="•"/>
            </a:pPr>
            <a:r>
              <a:rPr lang="es-CL" sz="2000" dirty="0" smtClean="0"/>
              <a:t> Elementos atiesados</a:t>
            </a:r>
          </a:p>
          <a:p>
            <a:pPr>
              <a:buFont typeface="Arial" pitchFamily="34" charset="0"/>
              <a:buChar char="•"/>
            </a:pPr>
            <a:r>
              <a:rPr lang="es-CL" sz="2000" dirty="0" smtClean="0"/>
              <a:t> Fabricación por plegado</a:t>
            </a:r>
            <a:endParaRPr lang="es-CL" sz="2000" dirty="0"/>
          </a:p>
        </p:txBody>
      </p:sp>
      <p:sp>
        <p:nvSpPr>
          <p:cNvPr id="9" name="8 CuadroTexto"/>
          <p:cNvSpPr txBox="1"/>
          <p:nvPr/>
        </p:nvSpPr>
        <p:spPr>
          <a:xfrm>
            <a:off x="6731000" y="2798244"/>
            <a:ext cx="3478003" cy="1631216"/>
          </a:xfrm>
          <a:prstGeom prst="rect">
            <a:avLst/>
          </a:prstGeom>
          <a:noFill/>
        </p:spPr>
        <p:txBody>
          <a:bodyPr wrap="none" rtlCol="0">
            <a:spAutoFit/>
          </a:bodyPr>
          <a:lstStyle/>
          <a:p>
            <a:pPr>
              <a:buFont typeface="Arial" pitchFamily="34" charset="0"/>
              <a:buChar char="•"/>
            </a:pPr>
            <a:r>
              <a:rPr lang="es-CL" sz="2000" dirty="0" smtClean="0"/>
              <a:t> Pandeo global </a:t>
            </a:r>
          </a:p>
          <a:p>
            <a:pPr>
              <a:buFont typeface="Arial" pitchFamily="34" charset="0"/>
              <a:buChar char="•"/>
            </a:pPr>
            <a:r>
              <a:rPr lang="es-CL" sz="2000" dirty="0" smtClean="0"/>
              <a:t> Secciones compactas (</a:t>
            </a:r>
            <a:r>
              <a:rPr lang="es-CL" sz="2000" dirty="0" err="1" smtClean="0"/>
              <a:t>semi</a:t>
            </a:r>
            <a:r>
              <a:rPr lang="es-CL" sz="2000" dirty="0" smtClean="0"/>
              <a:t>)</a:t>
            </a:r>
          </a:p>
          <a:p>
            <a:pPr>
              <a:buFont typeface="Arial" pitchFamily="34" charset="0"/>
              <a:buChar char="•"/>
            </a:pPr>
            <a:r>
              <a:rPr lang="es-CL" sz="2000" dirty="0" smtClean="0"/>
              <a:t> Propiedades brutas</a:t>
            </a:r>
          </a:p>
          <a:p>
            <a:pPr>
              <a:buFont typeface="Arial" pitchFamily="34" charset="0"/>
              <a:buChar char="•"/>
            </a:pPr>
            <a:r>
              <a:rPr lang="es-CL" sz="2000" dirty="0" smtClean="0"/>
              <a:t> Elementos planos</a:t>
            </a:r>
          </a:p>
          <a:p>
            <a:pPr>
              <a:buFont typeface="Arial" pitchFamily="34" charset="0"/>
              <a:buChar char="•"/>
            </a:pPr>
            <a:r>
              <a:rPr lang="es-CL" sz="2000" dirty="0" smtClean="0"/>
              <a:t> Soldados ó laminados caliente</a:t>
            </a:r>
          </a:p>
        </p:txBody>
      </p:sp>
      <p:sp>
        <p:nvSpPr>
          <p:cNvPr id="10" name="9 Elipse"/>
          <p:cNvSpPr/>
          <p:nvPr/>
        </p:nvSpPr>
        <p:spPr>
          <a:xfrm>
            <a:off x="1155700" y="4432309"/>
            <a:ext cx="5829300" cy="8001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solidFill>
                  <a:srgbClr val="002060"/>
                </a:solidFill>
              </a:rPr>
              <a:t>Diseño AISI</a:t>
            </a:r>
            <a:endParaRPr lang="es-CL" sz="2400" b="1" dirty="0">
              <a:solidFill>
                <a:srgbClr val="002060"/>
              </a:solidFill>
            </a:endParaRPr>
          </a:p>
        </p:txBody>
      </p:sp>
      <p:sp>
        <p:nvSpPr>
          <p:cNvPr id="11" name="10 Elipse"/>
          <p:cNvSpPr/>
          <p:nvPr/>
        </p:nvSpPr>
        <p:spPr>
          <a:xfrm>
            <a:off x="5245100" y="4432309"/>
            <a:ext cx="5829300" cy="800100"/>
          </a:xfrm>
          <a:prstGeom prst="ellipse">
            <a:avLst/>
          </a:prstGeom>
          <a:solidFill>
            <a:srgbClr val="FFC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solidFill>
                  <a:srgbClr val="002060"/>
                </a:solidFill>
              </a:rPr>
              <a:t>Diseño AISC</a:t>
            </a:r>
            <a:endParaRPr lang="es-CL" sz="2400" b="1" dirty="0">
              <a:solidFill>
                <a:srgbClr val="002060"/>
              </a:solidFill>
            </a:endParaRPr>
          </a:p>
        </p:txBody>
      </p:sp>
      <p:pic>
        <p:nvPicPr>
          <p:cNvPr id="12" name="Picture 2" descr="Resultado de imagen para perfiles laminados">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95479" y="5278969"/>
            <a:ext cx="2780393" cy="145140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Image result for perfiles laminados en frio"/>
          <p:cNvPicPr>
            <a:picLocks noChangeAspect="1" noChangeArrowheads="1"/>
          </p:cNvPicPr>
          <p:nvPr/>
        </p:nvPicPr>
        <p:blipFill>
          <a:blip r:embed="rId4" cstate="print"/>
          <a:srcRect/>
          <a:stretch>
            <a:fillRect/>
          </a:stretch>
        </p:blipFill>
        <p:spPr bwMode="auto">
          <a:xfrm>
            <a:off x="3098800" y="5290039"/>
            <a:ext cx="2095500" cy="1402080"/>
          </a:xfrm>
          <a:prstGeom prst="rect">
            <a:avLst/>
          </a:prstGeom>
          <a:noFill/>
        </p:spPr>
      </p:pic>
    </p:spTree>
    <p:extLst>
      <p:ext uri="{BB962C8B-B14F-4D97-AF65-F5344CB8AC3E}">
        <p14:creationId xmlns="" xmlns:p14="http://schemas.microsoft.com/office/powerpoint/2010/main" val="27815536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0000"/>
            <a:lum/>
          </a:blip>
          <a:srcRect/>
          <a:stretch>
            <a:fillRect/>
          </a:stretch>
        </a:blipFill>
        <a:effectLst/>
      </p:bgPr>
    </p:bg>
    <p:spTree>
      <p:nvGrpSpPr>
        <p:cNvPr id="1" name=""/>
        <p:cNvGrpSpPr/>
        <p:nvPr/>
      </p:nvGrpSpPr>
      <p:grpSpPr>
        <a:xfrm>
          <a:off x="0" y="0"/>
          <a:ext cx="0" cy="0"/>
          <a:chOff x="0" y="0"/>
          <a:chExt cx="0" cy="0"/>
        </a:xfrm>
      </p:grpSpPr>
      <p:sp>
        <p:nvSpPr>
          <p:cNvPr id="121861" name="Rectangle 5"/>
          <p:cNvSpPr>
            <a:spLocks noGrp="1" noChangeArrowheads="1"/>
          </p:cNvSpPr>
          <p:nvPr>
            <p:ph sz="half" idx="4294967295"/>
          </p:nvPr>
        </p:nvSpPr>
        <p:spPr>
          <a:xfrm>
            <a:off x="782079" y="1760538"/>
            <a:ext cx="10664825" cy="4589462"/>
          </a:xfrm>
        </p:spPr>
        <p:txBody>
          <a:bodyPr>
            <a:normAutofit/>
          </a:bodyPr>
          <a:lstStyle/>
          <a:p>
            <a:pPr marL="514350" indent="-457200" algn="just">
              <a:defRPr/>
            </a:pPr>
            <a:r>
              <a:rPr lang="es-ES_tradnl" sz="2400" dirty="0" smtClean="0"/>
              <a:t>Acero de “bajo espesor” en diferentes formatos</a:t>
            </a:r>
          </a:p>
          <a:p>
            <a:pPr marL="514350" indent="-457200" algn="just">
              <a:lnSpc>
                <a:spcPct val="100000"/>
              </a:lnSpc>
              <a:defRPr/>
            </a:pPr>
            <a:r>
              <a:rPr lang="es-ES_tradnl" sz="2400" dirty="0" smtClean="0"/>
              <a:t>Espesores (</a:t>
            </a:r>
            <a:r>
              <a:rPr lang="es-ES_tradnl" sz="2400" dirty="0" err="1" smtClean="0"/>
              <a:t>típ</a:t>
            </a:r>
            <a:r>
              <a:rPr lang="es-ES_tradnl" sz="2400" dirty="0" smtClean="0"/>
              <a:t>):  0.3 / 0.4 / 0.5 / 0.6 / 0.8 / 1.0 / 1.2 / 1.5 … / 2 / 3 / 4 / 5 / 6 mm</a:t>
            </a:r>
          </a:p>
          <a:p>
            <a:pPr marL="514350" indent="-457200" algn="just">
              <a:lnSpc>
                <a:spcPct val="100000"/>
              </a:lnSpc>
              <a:defRPr/>
            </a:pPr>
            <a:r>
              <a:rPr lang="es-ES_tradnl" sz="2400" dirty="0" smtClean="0"/>
              <a:t>Formato:  Bobinas (rollos) de anchos estándares y “a pedido”.  Ej. 4’ = 1220 mm</a:t>
            </a:r>
          </a:p>
          <a:p>
            <a:pPr marL="514350" indent="-457200" algn="just">
              <a:lnSpc>
                <a:spcPct val="100000"/>
              </a:lnSpc>
              <a:defRPr/>
            </a:pPr>
            <a:r>
              <a:rPr lang="es-ES_tradnl" sz="2400" dirty="0" smtClean="0"/>
              <a:t>Peso bobinas entre valor mínimo y máximo transportable: Ej. 5 ton  a 25 ton</a:t>
            </a:r>
          </a:p>
          <a:p>
            <a:pPr marL="514350" indent="-457200" algn="just">
              <a:buNone/>
              <a:defRPr/>
            </a:pPr>
            <a:endParaRPr lang="es-ES_tradnl" sz="2400" dirty="0" smtClean="0"/>
          </a:p>
        </p:txBody>
      </p:sp>
      <p:sp>
        <p:nvSpPr>
          <p:cNvPr id="4"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lvl="0">
              <a:lnSpc>
                <a:spcPct val="90000"/>
              </a:lnSpc>
              <a:spcBef>
                <a:spcPct val="0"/>
              </a:spcBef>
              <a:defRPr/>
            </a:pPr>
            <a:r>
              <a:rPr lang="es-CL" sz="2400" b="1" dirty="0" smtClean="0"/>
              <a:t>MATERIAL:  ACERO</a:t>
            </a:r>
            <a:endParaRPr kumimoji="0" lang="es-CL" sz="24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EEA2E0B5-0EE7-453F-99EC-6789DA687F6C" descr="image1.png"/>
          <p:cNvPicPr>
            <a:picLocks noChangeAspect="1" noChangeArrowheads="1"/>
          </p:cNvPicPr>
          <p:nvPr/>
        </p:nvPicPr>
        <p:blipFill>
          <a:blip r:embed="rId4" cstate="print"/>
          <a:srcRect r="8059"/>
          <a:stretch>
            <a:fillRect/>
          </a:stretch>
        </p:blipFill>
        <p:spPr bwMode="auto">
          <a:xfrm>
            <a:off x="6386076" y="4021659"/>
            <a:ext cx="4798391" cy="1938867"/>
          </a:xfrm>
          <a:prstGeom prst="rect">
            <a:avLst/>
          </a:prstGeom>
          <a:noFill/>
          <a:ln w="9525">
            <a:noFill/>
            <a:miter lim="800000"/>
            <a:headEnd/>
            <a:tailEnd/>
          </a:ln>
        </p:spPr>
      </p:pic>
      <p:pic>
        <p:nvPicPr>
          <p:cNvPr id="1028" name="Picture 4" descr="Resultado de imagen para bobinas de acero">
            <a:hlinkClick r:id="rId5"/>
          </p:cNvPr>
          <p:cNvPicPr>
            <a:picLocks noChangeAspect="1" noChangeArrowheads="1"/>
          </p:cNvPicPr>
          <p:nvPr/>
        </p:nvPicPr>
        <p:blipFill>
          <a:blip r:embed="rId6" cstate="print"/>
          <a:srcRect/>
          <a:stretch>
            <a:fillRect/>
          </a:stretch>
        </p:blipFill>
        <p:spPr bwMode="auto">
          <a:xfrm>
            <a:off x="999066" y="4016760"/>
            <a:ext cx="2895513" cy="1926833"/>
          </a:xfrm>
          <a:prstGeom prst="rect">
            <a:avLst/>
          </a:prstGeom>
          <a:noFill/>
        </p:spPr>
      </p:pic>
      <p:sp>
        <p:nvSpPr>
          <p:cNvPr id="6" name="5 CuadroTexto"/>
          <p:cNvSpPr txBox="1"/>
          <p:nvPr/>
        </p:nvSpPr>
        <p:spPr>
          <a:xfrm>
            <a:off x="1871133" y="6019805"/>
            <a:ext cx="1047082" cy="369332"/>
          </a:xfrm>
          <a:prstGeom prst="rect">
            <a:avLst/>
          </a:prstGeom>
          <a:noFill/>
        </p:spPr>
        <p:txBody>
          <a:bodyPr wrap="none" rtlCol="0">
            <a:spAutoFit/>
          </a:bodyPr>
          <a:lstStyle/>
          <a:p>
            <a:pPr algn="ctr"/>
            <a:r>
              <a:rPr lang="es-CL" u="sng" dirty="0" smtClean="0"/>
              <a:t>Embalaje</a:t>
            </a:r>
            <a:endParaRPr lang="en-US" u="sng" dirty="0"/>
          </a:p>
        </p:txBody>
      </p:sp>
      <p:sp>
        <p:nvSpPr>
          <p:cNvPr id="7" name="6 CuadroTexto"/>
          <p:cNvSpPr txBox="1"/>
          <p:nvPr/>
        </p:nvSpPr>
        <p:spPr>
          <a:xfrm>
            <a:off x="7972145" y="6045205"/>
            <a:ext cx="1900841" cy="369332"/>
          </a:xfrm>
          <a:prstGeom prst="rect">
            <a:avLst/>
          </a:prstGeom>
          <a:noFill/>
        </p:spPr>
        <p:txBody>
          <a:bodyPr wrap="none" rtlCol="0">
            <a:spAutoFit/>
          </a:bodyPr>
          <a:lstStyle/>
          <a:p>
            <a:pPr algn="ctr"/>
            <a:r>
              <a:rPr lang="es-CL" u="sng" dirty="0" smtClean="0"/>
              <a:t>Almacenaje: Stock</a:t>
            </a:r>
            <a:endParaRPr lang="en-US" u="sng" dirty="0"/>
          </a:p>
        </p:txBody>
      </p:sp>
      <p:sp>
        <p:nvSpPr>
          <p:cNvPr id="1034" name="AutoShape 10" descr="Resultado de imagen para gancho para manipulacion de bobinas">
            <a:hlinkClick r:id="rId7"/>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Resultado de imagen para gancho para manipulacion de bobinas">
            <a:hlinkClick r:id="rId7"/>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8" name="Picture 14" descr="Resultado de imagen para gancho para manipulacion de bobinas">
            <a:hlinkClick r:id="rId8"/>
          </p:cNvPr>
          <p:cNvPicPr>
            <a:picLocks noChangeAspect="1" noChangeArrowheads="1"/>
          </p:cNvPicPr>
          <p:nvPr/>
        </p:nvPicPr>
        <p:blipFill>
          <a:blip r:embed="rId9" cstate="print"/>
          <a:srcRect/>
          <a:stretch>
            <a:fillRect/>
          </a:stretch>
        </p:blipFill>
        <p:spPr bwMode="auto">
          <a:xfrm>
            <a:off x="4153843" y="4004738"/>
            <a:ext cx="1955802" cy="1955802"/>
          </a:xfrm>
          <a:prstGeom prst="rect">
            <a:avLst/>
          </a:prstGeom>
          <a:noFill/>
        </p:spPr>
      </p:pic>
      <p:sp>
        <p:nvSpPr>
          <p:cNvPr id="13" name="12 CuadroTexto"/>
          <p:cNvSpPr txBox="1"/>
          <p:nvPr/>
        </p:nvSpPr>
        <p:spPr>
          <a:xfrm>
            <a:off x="4412099" y="6053672"/>
            <a:ext cx="1468671" cy="369332"/>
          </a:xfrm>
          <a:prstGeom prst="rect">
            <a:avLst/>
          </a:prstGeom>
          <a:noFill/>
        </p:spPr>
        <p:txBody>
          <a:bodyPr wrap="none" rtlCol="0">
            <a:spAutoFit/>
          </a:bodyPr>
          <a:lstStyle/>
          <a:p>
            <a:pPr algn="ctr"/>
            <a:r>
              <a:rPr lang="es-CL" u="sng" dirty="0" smtClean="0"/>
              <a:t>Manipulación</a:t>
            </a:r>
            <a:endParaRPr lang="en-US" u="sng" dirty="0"/>
          </a:p>
        </p:txBody>
      </p:sp>
    </p:spTree>
    <p:extLst>
      <p:ext uri="{BB962C8B-B14F-4D97-AF65-F5344CB8AC3E}">
        <p14:creationId xmlns="" xmlns:p14="http://schemas.microsoft.com/office/powerpoint/2010/main" val="278155366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4294967295"/>
          </p:nvPr>
        </p:nvSpPr>
        <p:spPr>
          <a:xfrm>
            <a:off x="782166" y="1761068"/>
            <a:ext cx="10432988" cy="4501709"/>
          </a:xfrm>
        </p:spPr>
        <p:txBody>
          <a:bodyPr>
            <a:normAutofit/>
          </a:bodyPr>
          <a:lstStyle/>
          <a:p>
            <a:pPr marL="514350" indent="-457200" algn="just">
              <a:lnSpc>
                <a:spcPct val="100000"/>
              </a:lnSpc>
              <a:defRPr/>
            </a:pPr>
            <a:r>
              <a:rPr lang="es-ES_tradnl" sz="2400" dirty="0" smtClean="0"/>
              <a:t>Acero Calidad Comercial (hojalata):  No interesa cifra de resistencia mecánica sino composición química o alguna propiedad especial (Ej. alta deformación).</a:t>
            </a:r>
          </a:p>
          <a:p>
            <a:pPr marL="514350" indent="-457200" algn="just">
              <a:lnSpc>
                <a:spcPct val="100000"/>
              </a:lnSpc>
              <a:defRPr/>
            </a:pPr>
            <a:r>
              <a:rPr lang="es-ES_tradnl" sz="2400" dirty="0" smtClean="0"/>
              <a:t>Acero Calidad Estructural (lámina):  Cifra mecánica garantizada, fluencia, rotura, % elongación, composición química y tratamientos térmicos.</a:t>
            </a:r>
          </a:p>
          <a:p>
            <a:pPr marL="514350" indent="-457200" algn="just">
              <a:lnSpc>
                <a:spcPct val="100000"/>
              </a:lnSpc>
              <a:defRPr/>
            </a:pPr>
            <a:r>
              <a:rPr lang="es-ES_tradnl" sz="2400" dirty="0" smtClean="0"/>
              <a:t>Por su bajo espesor requiere un recubrimiento metálico estándar aplicado en continuo para evitar la oxidación (rara vez se suministra “acero negro” salvo que sea para aplicar un recubrimiento especial en un proceso posterior).</a:t>
            </a:r>
          </a:p>
          <a:p>
            <a:pPr marL="514350" indent="-457200" algn="just">
              <a:lnSpc>
                <a:spcPct val="100000"/>
              </a:lnSpc>
              <a:defRPr/>
            </a:pPr>
            <a:r>
              <a:rPr lang="es-ES_tradnl" sz="2400" dirty="0" smtClean="0"/>
              <a:t>Ejemplo calidad estructural:</a:t>
            </a:r>
          </a:p>
          <a:p>
            <a:pPr marL="514350" indent="-457200" algn="just">
              <a:lnSpc>
                <a:spcPct val="100000"/>
              </a:lnSpc>
              <a:buNone/>
              <a:defRPr/>
            </a:pPr>
            <a:r>
              <a:rPr lang="es-ES_tradnl" sz="2400" dirty="0" smtClean="0"/>
              <a:t>	ASTM A792: Protección </a:t>
            </a:r>
            <a:r>
              <a:rPr lang="es-ES_tradnl" sz="2400" dirty="0" err="1" smtClean="0"/>
              <a:t>Zincalum</a:t>
            </a:r>
            <a:r>
              <a:rPr lang="es-ES_tradnl" sz="2400" dirty="0" smtClean="0"/>
              <a:t>, Grado estructural 33 </a:t>
            </a:r>
            <a:r>
              <a:rPr lang="es-ES_tradnl" sz="2400" dirty="0" err="1" smtClean="0"/>
              <a:t>ksi</a:t>
            </a:r>
            <a:r>
              <a:rPr lang="es-ES_tradnl" sz="2400" dirty="0" smtClean="0"/>
              <a:t> hasta 80 </a:t>
            </a:r>
            <a:r>
              <a:rPr lang="es-ES_tradnl" sz="2400" dirty="0" err="1" smtClean="0"/>
              <a:t>ksi</a:t>
            </a:r>
            <a:endParaRPr lang="es-ES_tradnl" sz="2400" dirty="0" smtClean="0"/>
          </a:p>
          <a:p>
            <a:pPr marL="514350" indent="-457200" algn="just">
              <a:lnSpc>
                <a:spcPct val="100000"/>
              </a:lnSpc>
              <a:buNone/>
              <a:defRPr/>
            </a:pPr>
            <a:r>
              <a:rPr lang="es-ES_tradnl" sz="2400" dirty="0" smtClean="0"/>
              <a:t>	ASTM A653: Protección Galvanizado, Grado estructural 33 </a:t>
            </a:r>
            <a:r>
              <a:rPr lang="es-ES_tradnl" sz="2400" dirty="0" err="1" smtClean="0"/>
              <a:t>ksi</a:t>
            </a:r>
            <a:r>
              <a:rPr lang="es-ES_tradnl" sz="2400" dirty="0" smtClean="0"/>
              <a:t> hasta 80 </a:t>
            </a:r>
            <a:r>
              <a:rPr lang="es-ES_tradnl" sz="2400" dirty="0" err="1" smtClean="0"/>
              <a:t>ksi</a:t>
            </a:r>
            <a:endParaRPr lang="es-ES_tradnl" sz="2400" dirty="0" smtClean="0"/>
          </a:p>
          <a:p>
            <a:pPr marL="514350" indent="-457200" algn="just">
              <a:defRPr/>
            </a:pPr>
            <a:endParaRPr lang="es-ES_tradnl" sz="2400" dirty="0" smtClean="0"/>
          </a:p>
        </p:txBody>
      </p:sp>
      <p:sp>
        <p:nvSpPr>
          <p:cNvPr id="4"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lvl="0">
              <a:lnSpc>
                <a:spcPct val="90000"/>
              </a:lnSpc>
              <a:spcBef>
                <a:spcPct val="0"/>
              </a:spcBef>
              <a:defRPr/>
            </a:pPr>
            <a:r>
              <a:rPr lang="es-CL" sz="2400" b="1" dirty="0" smtClean="0"/>
              <a:t>MATERIAL:  ACERO</a:t>
            </a:r>
            <a:endParaRPr kumimoji="0" lang="es-CL" sz="24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78155366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lvl="0">
              <a:lnSpc>
                <a:spcPct val="90000"/>
              </a:lnSpc>
              <a:spcBef>
                <a:spcPct val="0"/>
              </a:spcBef>
              <a:defRPr/>
            </a:pPr>
            <a:r>
              <a:rPr lang="es-CL" sz="2400" b="1" dirty="0" smtClean="0"/>
              <a:t>MATERIAL:  ACERO</a:t>
            </a:r>
            <a:endParaRPr kumimoji="0" lang="es-CL"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txBox="1">
            <a:spLocks noChangeArrowheads="1"/>
          </p:cNvSpPr>
          <p:nvPr/>
        </p:nvSpPr>
        <p:spPr>
          <a:xfrm>
            <a:off x="804332" y="1684865"/>
            <a:ext cx="10701867" cy="4775198"/>
          </a:xfrm>
          <a:prstGeom prst="rect">
            <a:avLst/>
          </a:prstGeom>
        </p:spPr>
        <p:txBody>
          <a:bodyPr vert="horz" lIns="91440" tIns="45720" rIns="91440" bIns="45720" rtlCol="0">
            <a:normAutofit/>
          </a:bodyPr>
          <a:lstStyle/>
          <a:p>
            <a:pPr marL="514350" marR="0" lvl="0" indent="-4572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_tradnl" sz="2400" b="0" i="0" u="none" strike="noStrike" kern="1200" cap="none" spc="0" normalizeH="0" baseline="0" noProof="0" dirty="0" smtClean="0">
                <a:ln>
                  <a:noFill/>
                </a:ln>
                <a:solidFill>
                  <a:schemeClr val="tx1"/>
                </a:solidFill>
                <a:effectLst/>
                <a:uLnTx/>
                <a:uFillTx/>
                <a:latin typeface="+mn-lt"/>
                <a:ea typeface="+mn-ea"/>
                <a:cs typeface="+mn-cs"/>
              </a:rPr>
              <a:t>A partir de un “desbaste plano” (plancha gruesa obtenida por laminación en caliente ) se aplica un proceso de “laminación en frío” alternado con “tratamientos térmicos”.</a:t>
            </a:r>
          </a:p>
          <a:p>
            <a:pPr marL="514350" marR="0" lvl="0" indent="-4572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s-ES_tradnl" sz="2400" b="0" i="0" u="none" strike="noStrike" kern="1200" cap="none" spc="0" normalizeH="0" baseline="0" noProof="0" dirty="0" smtClean="0">
                <a:ln>
                  <a:noFill/>
                </a:ln>
                <a:solidFill>
                  <a:schemeClr val="tx1"/>
                </a:solidFill>
                <a:effectLst/>
                <a:uLnTx/>
                <a:uFillTx/>
                <a:latin typeface="+mn-lt"/>
                <a:ea typeface="+mn-ea"/>
                <a:cs typeface="+mn-cs"/>
              </a:rPr>
              <a:t>Laminación en frío:  Proceso continuo de reducción de espesor a partir de un “desbaste plano”</a:t>
            </a:r>
            <a:r>
              <a:rPr kumimoji="0" lang="es-ES_tradnl" sz="2400" b="0" i="0" u="none" strike="noStrike" kern="1200" cap="none" spc="0" normalizeH="0" noProof="0" dirty="0" smtClean="0">
                <a:ln>
                  <a:noFill/>
                </a:ln>
                <a:solidFill>
                  <a:schemeClr val="tx1"/>
                </a:solidFill>
                <a:effectLst/>
                <a:uLnTx/>
                <a:uFillTx/>
                <a:latin typeface="+mn-lt"/>
                <a:ea typeface="+mn-ea"/>
                <a:cs typeface="+mn-cs"/>
              </a:rPr>
              <a:t> </a:t>
            </a:r>
            <a:r>
              <a:rPr kumimoji="0" lang="es-ES_tradnl" sz="2400" b="0" i="0" u="none" strike="noStrike" kern="1200" cap="none" spc="0" normalizeH="0" baseline="0" noProof="0" dirty="0" smtClean="0">
                <a:ln>
                  <a:noFill/>
                </a:ln>
                <a:solidFill>
                  <a:schemeClr val="tx1"/>
                </a:solidFill>
                <a:effectLst/>
                <a:uLnTx/>
                <a:uFillTx/>
                <a:latin typeface="+mn-lt"/>
                <a:ea typeface="+mn-ea"/>
                <a:cs typeface="+mn-cs"/>
              </a:rPr>
              <a:t>mediante alta presión por rodillos sucesivos, combinado con tensión longitudinal y un proceso</a:t>
            </a:r>
            <a:r>
              <a:rPr kumimoji="0" lang="es-ES_tradnl" sz="2400" b="0" i="0" u="none" strike="noStrike" kern="1200" cap="none" spc="0" normalizeH="0" noProof="0" dirty="0" smtClean="0">
                <a:ln>
                  <a:noFill/>
                </a:ln>
                <a:solidFill>
                  <a:schemeClr val="tx1"/>
                </a:solidFill>
                <a:effectLst/>
                <a:uLnTx/>
                <a:uFillTx/>
                <a:latin typeface="+mn-lt"/>
                <a:ea typeface="+mn-ea"/>
                <a:cs typeface="+mn-cs"/>
              </a:rPr>
              <a:t> de enfriamiento (bajo T° cristalización)</a:t>
            </a:r>
            <a:r>
              <a:rPr kumimoji="0" lang="es-ES_tradnl" sz="24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457200" algn="just" defTabSz="914400" rtl="0" eaLnBrk="1" fontAlgn="auto" latinLnBrk="0" hangingPunct="1">
              <a:lnSpc>
                <a:spcPct val="100000"/>
              </a:lnSpc>
              <a:spcBef>
                <a:spcPts val="1000"/>
              </a:spcBef>
              <a:spcAft>
                <a:spcPts val="0"/>
              </a:spcAft>
              <a:buClrTx/>
              <a:buSzTx/>
              <a:tabLst/>
              <a:defRPr/>
            </a:pPr>
            <a:endParaRPr kumimoji="0" lang="es-ES_tradnl"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4572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_tradnl"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1506" name="E904CD40-B465-46AD-8CD0-CED3B6ACF6EE" descr="image1.jpeg"/>
          <p:cNvPicPr>
            <a:picLocks noChangeAspect="1" noChangeArrowheads="1"/>
          </p:cNvPicPr>
          <p:nvPr/>
        </p:nvPicPr>
        <p:blipFill>
          <a:blip r:embed="rId2" cstate="print"/>
          <a:srcRect/>
          <a:stretch>
            <a:fillRect/>
          </a:stretch>
        </p:blipFill>
        <p:spPr bwMode="auto">
          <a:xfrm>
            <a:off x="1407584" y="4520141"/>
            <a:ext cx="2190750" cy="1381125"/>
          </a:xfrm>
          <a:prstGeom prst="rect">
            <a:avLst/>
          </a:prstGeom>
          <a:noFill/>
          <a:ln w="9525">
            <a:noFill/>
            <a:miter lim="800000"/>
            <a:headEnd/>
            <a:tailEnd/>
          </a:ln>
        </p:spPr>
      </p:pic>
      <p:pic>
        <p:nvPicPr>
          <p:cNvPr id="21507" name="569C5290-ECBB-4046-9807-09087D20BE79" descr="image1.jpeg"/>
          <p:cNvPicPr>
            <a:picLocks noChangeAspect="1" noChangeArrowheads="1"/>
          </p:cNvPicPr>
          <p:nvPr/>
        </p:nvPicPr>
        <p:blipFill>
          <a:blip r:embed="rId3" cstate="print"/>
          <a:srcRect/>
          <a:stretch>
            <a:fillRect/>
          </a:stretch>
        </p:blipFill>
        <p:spPr bwMode="auto">
          <a:xfrm>
            <a:off x="7435975" y="4146930"/>
            <a:ext cx="3630085" cy="2215766"/>
          </a:xfrm>
          <a:prstGeom prst="rect">
            <a:avLst/>
          </a:prstGeom>
          <a:noFill/>
          <a:ln w="9525">
            <a:noFill/>
            <a:miter lim="800000"/>
            <a:headEnd/>
            <a:tailEnd/>
          </a:ln>
        </p:spPr>
      </p:pic>
      <p:sp>
        <p:nvSpPr>
          <p:cNvPr id="7" name="6 CuadroTexto"/>
          <p:cNvSpPr txBox="1"/>
          <p:nvPr/>
        </p:nvSpPr>
        <p:spPr>
          <a:xfrm>
            <a:off x="1330889" y="6002871"/>
            <a:ext cx="2296911" cy="369332"/>
          </a:xfrm>
          <a:prstGeom prst="rect">
            <a:avLst/>
          </a:prstGeom>
          <a:noFill/>
        </p:spPr>
        <p:txBody>
          <a:bodyPr wrap="none" rtlCol="0">
            <a:spAutoFit/>
          </a:bodyPr>
          <a:lstStyle/>
          <a:p>
            <a:pPr algn="ctr"/>
            <a:r>
              <a:rPr lang="es-CL" u="sng" dirty="0" smtClean="0"/>
              <a:t>Proceso de laminación</a:t>
            </a:r>
            <a:endParaRPr lang="en-US" u="sng" dirty="0"/>
          </a:p>
        </p:txBody>
      </p:sp>
      <p:sp>
        <p:nvSpPr>
          <p:cNvPr id="8" name="7 CuadroTexto"/>
          <p:cNvSpPr txBox="1"/>
          <p:nvPr/>
        </p:nvSpPr>
        <p:spPr>
          <a:xfrm>
            <a:off x="7917092" y="6395531"/>
            <a:ext cx="2722220" cy="369332"/>
          </a:xfrm>
          <a:prstGeom prst="rect">
            <a:avLst/>
          </a:prstGeom>
          <a:noFill/>
        </p:spPr>
        <p:txBody>
          <a:bodyPr wrap="none" rtlCol="0">
            <a:spAutoFit/>
          </a:bodyPr>
          <a:lstStyle/>
          <a:p>
            <a:pPr algn="ctr"/>
            <a:r>
              <a:rPr lang="es-CL" u="sng" dirty="0" smtClean="0"/>
              <a:t>Línea de laminación en frío</a:t>
            </a:r>
            <a:endParaRPr lang="en-US" u="sng" dirty="0"/>
          </a:p>
        </p:txBody>
      </p:sp>
      <p:pic>
        <p:nvPicPr>
          <p:cNvPr id="39938" name="Picture 2" descr="Resultado de imagen para linea de laminacion en frio">
            <a:hlinkClick r:id="rId4"/>
          </p:cNvPr>
          <p:cNvPicPr>
            <a:picLocks noChangeAspect="1" noChangeArrowheads="1"/>
          </p:cNvPicPr>
          <p:nvPr/>
        </p:nvPicPr>
        <p:blipFill>
          <a:blip r:embed="rId5" cstate="print"/>
          <a:srcRect/>
          <a:stretch>
            <a:fillRect/>
          </a:stretch>
        </p:blipFill>
        <p:spPr bwMode="auto">
          <a:xfrm>
            <a:off x="4537585" y="4176856"/>
            <a:ext cx="2040981" cy="2164677"/>
          </a:xfrm>
          <a:prstGeom prst="rect">
            <a:avLst/>
          </a:prstGeom>
          <a:noFill/>
        </p:spPr>
      </p:pic>
      <p:sp>
        <p:nvSpPr>
          <p:cNvPr id="10" name="9 CuadroTexto"/>
          <p:cNvSpPr txBox="1"/>
          <p:nvPr/>
        </p:nvSpPr>
        <p:spPr>
          <a:xfrm>
            <a:off x="4592516" y="6395531"/>
            <a:ext cx="1954381" cy="369332"/>
          </a:xfrm>
          <a:prstGeom prst="rect">
            <a:avLst/>
          </a:prstGeom>
          <a:noFill/>
        </p:spPr>
        <p:txBody>
          <a:bodyPr wrap="none" rtlCol="0">
            <a:spAutoFit/>
          </a:bodyPr>
          <a:lstStyle/>
          <a:p>
            <a:pPr algn="ctr"/>
            <a:r>
              <a:rPr lang="es-CL" u="sng" dirty="0" smtClean="0"/>
              <a:t>Caja de laminación</a:t>
            </a:r>
            <a:endParaRPr lang="en-US" u="sn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lvl="0">
              <a:lnSpc>
                <a:spcPct val="90000"/>
              </a:lnSpc>
              <a:spcBef>
                <a:spcPct val="0"/>
              </a:spcBef>
              <a:defRPr/>
            </a:pPr>
            <a:r>
              <a:rPr lang="es-CL" sz="2400" b="1" dirty="0" smtClean="0"/>
              <a:t>MATERIAL:  ACERO</a:t>
            </a:r>
            <a:endParaRPr kumimoji="0" lang="es-CL"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txBox="1">
            <a:spLocks noChangeArrowheads="1"/>
          </p:cNvSpPr>
          <p:nvPr/>
        </p:nvSpPr>
        <p:spPr>
          <a:xfrm>
            <a:off x="770467" y="1650997"/>
            <a:ext cx="10795000" cy="4775198"/>
          </a:xfrm>
          <a:prstGeom prst="rect">
            <a:avLst/>
          </a:prstGeom>
        </p:spPr>
        <p:txBody>
          <a:bodyPr vert="horz" lIns="91440" tIns="45720" rIns="91440" bIns="45720" rtlCol="0">
            <a:normAutofit/>
          </a:bodyPr>
          <a:lstStyle/>
          <a:p>
            <a:pPr marL="514350" marR="0" lvl="0" indent="-4572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s-ES_tradnl" sz="2400" b="0" i="0" u="none" strike="noStrike" kern="1200" cap="none" spc="0" normalizeH="0" baseline="0" noProof="0" dirty="0" smtClean="0">
                <a:ln>
                  <a:noFill/>
                </a:ln>
                <a:solidFill>
                  <a:schemeClr val="tx1"/>
                </a:solidFill>
                <a:effectLst/>
                <a:uLnTx/>
                <a:uFillTx/>
                <a:latin typeface="+mn-lt"/>
                <a:ea typeface="+mn-ea"/>
                <a:cs typeface="+mn-cs"/>
              </a:rPr>
              <a:t>El proceso deforma la estructura interna del acero (grano esférico) alargando los “granos” en una dirección a medida que se reduce el espesor.  Ello genera un endurecimiento del material hasta que la laminación deja se ser efectiva.</a:t>
            </a:r>
          </a:p>
          <a:p>
            <a:pPr marL="514350" marR="0" lvl="0" indent="-4572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s-ES_tradnl" sz="2400" b="0" i="0" u="none" strike="noStrike" kern="1200" cap="none" spc="0" normalizeH="0" baseline="0" noProof="0" dirty="0" smtClean="0">
                <a:ln>
                  <a:noFill/>
                </a:ln>
                <a:solidFill>
                  <a:schemeClr val="tx1"/>
                </a:solidFill>
                <a:effectLst/>
                <a:uLnTx/>
                <a:uFillTx/>
                <a:latin typeface="+mn-lt"/>
                <a:ea typeface="+mn-ea"/>
                <a:cs typeface="+mn-cs"/>
              </a:rPr>
              <a:t>Tratamiento térmico (recocido):  Mediante la aplicación de calor la estructura interna vuelve a ser esférica, recupera su ductilidad y puede volver a laminarse.</a:t>
            </a:r>
          </a:p>
          <a:p>
            <a:pPr marL="514350" marR="0" lvl="0" indent="-4572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s-ES_tradnl" sz="2400" b="0" i="0" u="none" strike="noStrike" kern="1200" cap="none" spc="0" normalizeH="0" baseline="0" noProof="0" dirty="0" smtClean="0">
                <a:ln>
                  <a:noFill/>
                </a:ln>
                <a:solidFill>
                  <a:schemeClr val="tx1"/>
                </a:solidFill>
                <a:effectLst/>
                <a:uLnTx/>
                <a:uFillTx/>
                <a:latin typeface="+mn-lt"/>
                <a:ea typeface="+mn-ea"/>
                <a:cs typeface="+mn-cs"/>
              </a:rPr>
              <a:t>El proceso se repite hasta el espesor requerido y se termina con un tratamiento térmico y un proceso de alivio de tensiones mediante el estiramiento de 1% a 2% para lograr total </a:t>
            </a:r>
            <a:r>
              <a:rPr kumimoji="0" lang="es-ES_tradnl" sz="2400" b="0" i="0" u="none" strike="noStrike" kern="1200" cap="none" spc="0" normalizeH="0" baseline="0" noProof="0" dirty="0" err="1" smtClean="0">
                <a:ln>
                  <a:noFill/>
                </a:ln>
                <a:solidFill>
                  <a:schemeClr val="tx1"/>
                </a:solidFill>
                <a:effectLst/>
                <a:uLnTx/>
                <a:uFillTx/>
                <a:latin typeface="+mn-lt"/>
                <a:ea typeface="+mn-ea"/>
                <a:cs typeface="+mn-cs"/>
              </a:rPr>
              <a:t>planitud</a:t>
            </a:r>
            <a:r>
              <a:rPr kumimoji="0" lang="es-ES_tradnl" sz="2400" b="0" i="0" u="none" strike="noStrike" kern="1200" cap="none" spc="0" normalizeH="0" baseline="0" noProof="0" dirty="0" smtClean="0">
                <a:ln>
                  <a:noFill/>
                </a:ln>
                <a:solidFill>
                  <a:schemeClr val="tx1"/>
                </a:solidFill>
                <a:effectLst/>
                <a:uLnTx/>
                <a:uFillTx/>
                <a:latin typeface="+mn-lt"/>
                <a:ea typeface="+mn-ea"/>
                <a:cs typeface="+mn-cs"/>
              </a:rPr>
              <a:t> superficial (tenso-nivelado a pedido).</a:t>
            </a:r>
          </a:p>
          <a:p>
            <a:pPr marL="514350" marR="0" lvl="0" indent="-4572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_tradnl"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1505" name="2F2DD668-CD08-4FB4-9791-7C35927C28ED" descr="image1.png"/>
          <p:cNvPicPr>
            <a:picLocks noChangeAspect="1" noChangeArrowheads="1"/>
          </p:cNvPicPr>
          <p:nvPr/>
        </p:nvPicPr>
        <p:blipFill>
          <a:blip r:embed="rId2" cstate="print"/>
          <a:srcRect t="31833" b="24696"/>
          <a:stretch>
            <a:fillRect/>
          </a:stretch>
        </p:blipFill>
        <p:spPr bwMode="auto">
          <a:xfrm>
            <a:off x="3033184" y="4996727"/>
            <a:ext cx="6068482" cy="127707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3295</TotalTime>
  <Words>773</Words>
  <Application>Microsoft Office PowerPoint</Application>
  <PresentationFormat>Personalizado</PresentationFormat>
  <Paragraphs>134</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Diapositiva 1</vt:lpstr>
      <vt:lpstr>TEMARIO:</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RECUBRIMIENTOS:  ESPESORES</vt:lpstr>
      <vt:lpstr>TIPOS DE PRODUCTOS DE ACERO CONFORMADOS EN FRIO</vt:lpstr>
      <vt:lpstr>TIPOS DE PRODUCTOS DE ACERO CONFORMADOS EN FRIO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JuanSantapau</dc:creator>
  <cp:lastModifiedBy>Sergio Cordova</cp:lastModifiedBy>
  <cp:revision>306</cp:revision>
  <cp:lastPrinted>2016-10-04T16:46:55Z</cp:lastPrinted>
  <dcterms:created xsi:type="dcterms:W3CDTF">2016-05-16T15:25:29Z</dcterms:created>
  <dcterms:modified xsi:type="dcterms:W3CDTF">2018-10-03T19:36:55Z</dcterms:modified>
</cp:coreProperties>
</file>