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4" r:id="rId3"/>
    <p:sldId id="379" r:id="rId4"/>
    <p:sldId id="398" r:id="rId5"/>
    <p:sldId id="396" r:id="rId6"/>
    <p:sldId id="395" r:id="rId7"/>
    <p:sldId id="393" r:id="rId8"/>
    <p:sldId id="394" r:id="rId9"/>
    <p:sldId id="399" r:id="rId10"/>
    <p:sldId id="400" r:id="rId11"/>
    <p:sldId id="401" r:id="rId12"/>
    <p:sldId id="415" r:id="rId13"/>
    <p:sldId id="402" r:id="rId14"/>
    <p:sldId id="404" r:id="rId15"/>
    <p:sldId id="407" r:id="rId16"/>
    <p:sldId id="408" r:id="rId17"/>
    <p:sldId id="410" r:id="rId18"/>
    <p:sldId id="412" r:id="rId19"/>
    <p:sldId id="414" r:id="rId20"/>
    <p:sldId id="384" r:id="rId21"/>
    <p:sldId id="416" r:id="rId22"/>
    <p:sldId id="417" r:id="rId23"/>
    <p:sldId id="418" r:id="rId24"/>
    <p:sldId id="419" r:id="rId25"/>
    <p:sldId id="420" r:id="rId26"/>
    <p:sldId id="421" r:id="rId27"/>
    <p:sldId id="422" r:id="rId28"/>
    <p:sldId id="423" r:id="rId29"/>
  </p:sldIdLst>
  <p:sldSz cx="12192000" cy="6858000"/>
  <p:notesSz cx="7315200" cy="12344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39F"/>
    <a:srgbClr val="FFE593"/>
    <a:srgbClr val="FFD5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normAutofit/>
          </a:bodyPr>
          <a:lstStyle>
            <a:lvl1pPr algn="ctr">
              <a:defRPr sz="44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s-CL" dirty="0"/>
          </a:p>
        </p:txBody>
      </p:sp>
      <p:sp>
        <p:nvSpPr>
          <p:cNvPr id="4" name="Marcador de fecha 3"/>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145746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190105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285715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982079"/>
            <a:ext cx="10515600" cy="1325563"/>
          </a:xfrm>
        </p:spPr>
        <p:txBody>
          <a:bodyPr>
            <a:normAutofit/>
          </a:bodyPr>
          <a:lstStyle>
            <a:lvl1pPr>
              <a:defRPr sz="40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Marcador de contenido 2"/>
          <p:cNvSpPr>
            <a:spLocks noGrp="1"/>
          </p:cNvSpPr>
          <p:nvPr>
            <p:ph sz="half" idx="1"/>
          </p:nvPr>
        </p:nvSpPr>
        <p:spPr>
          <a:xfrm>
            <a:off x="838200" y="2370137"/>
            <a:ext cx="5181600" cy="39127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2370137"/>
            <a:ext cx="5181600" cy="39127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 xmlns:p14="http://schemas.microsoft.com/office/powerpoint/2010/main" val="266776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64976" y="803664"/>
            <a:ext cx="10515600" cy="1325563"/>
          </a:xfrm>
        </p:spPr>
        <p:txBody>
          <a:bodyPr>
            <a:normAutofit/>
          </a:bodyPr>
          <a:lstStyle>
            <a:lvl1pPr>
              <a:defRPr sz="32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Marcador de contenido 2"/>
          <p:cNvSpPr>
            <a:spLocks noGrp="1"/>
          </p:cNvSpPr>
          <p:nvPr>
            <p:ph idx="1"/>
          </p:nvPr>
        </p:nvSpPr>
        <p:spPr>
          <a:xfrm>
            <a:off x="464976" y="2203060"/>
            <a:ext cx="10515600" cy="435133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Marcador de fecha 3"/>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252703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normAutofit/>
          </a:bodyPr>
          <a:lstStyle>
            <a:lvl1pPr>
              <a:defRPr sz="4400">
                <a:latin typeface="Segoe UI Light" panose="020B0502040204020203" pitchFamily="34" charset="0"/>
                <a:cs typeface="Segoe UI Light" panose="020B0502040204020203" pitchFamily="34" charset="0"/>
              </a:defRPr>
            </a:lvl1pPr>
          </a:lstStyle>
          <a:p>
            <a:r>
              <a:rPr lang="es-ES" dirty="0" smtClean="0"/>
              <a:t>Haga clic para modificar el estilo de título del patrón</a:t>
            </a:r>
            <a:endParaRPr lang="es-CL"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143387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266776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163657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5137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30045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361649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A6E7C1-8F2A-45B9-B71D-162C5555F5E5}" type="datetimeFigureOut">
              <a:rPr lang="es-CL" smtClean="0"/>
              <a:pPr/>
              <a:t>04-10-2018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387069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12751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L" dirty="0"/>
          </a:p>
        </p:txBody>
      </p:sp>
      <p:sp>
        <p:nvSpPr>
          <p:cNvPr id="3" name="Marcador de texto 2"/>
          <p:cNvSpPr>
            <a:spLocks noGrp="1"/>
          </p:cNvSpPr>
          <p:nvPr>
            <p:ph type="body" idx="1"/>
          </p:nvPr>
        </p:nvSpPr>
        <p:spPr>
          <a:xfrm>
            <a:off x="838200" y="2565917"/>
            <a:ext cx="10515600" cy="361104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6E7C1-8F2A-45B9-B71D-162C5555F5E5}" type="datetimeFigureOut">
              <a:rPr lang="es-CL" smtClean="0"/>
              <a:pPr/>
              <a:t>04-10-2018</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72FB2-3D9F-4F92-96DC-790757724C16}" type="slidenum">
              <a:rPr lang="es-CL" smtClean="0"/>
              <a:pPr/>
              <a:t>‹Nº›</a:t>
            </a:fld>
            <a:endParaRPr lang="es-CL"/>
          </a:p>
        </p:txBody>
      </p:sp>
    </p:spTree>
    <p:extLst>
      <p:ext uri="{BB962C8B-B14F-4D97-AF65-F5344CB8AC3E}">
        <p14:creationId xmlns:p14="http://schemas.microsoft.com/office/powerpoint/2010/main" xmlns="" val="169807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2ahUKEwiFj-2E7OvdAhXCiJAKHWpiDs8QjRx6BAgBEAU&amp;url=http://www.steelformer.com/sp/productos/linea-de-conformado-de-placas-de-acero/paneles-de-fachada-facade-siding&amp;psig=AOvVaw3blhnsiguB26orSnnlBoPS&amp;ust=15387100258100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cl/url?sa=i&amp;rct=j&amp;q=&amp;esrc=s&amp;source=images&amp;cd=&amp;cad=rja&amp;uact=8&amp;ved=0ahUKEwiS29Ll88rSAhVHQpAKHbjBBSUQjRwIBw&amp;url=https://es.wikipedia.org/wiki/Regresi%C3%B3n_lineal&amp;psig=AFQjCNHW0wrOZFmvuxepWYau4XFhRLfvVg&amp;ust=1489199775375531"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l/url?sa=i&amp;rct=j&amp;q=&amp;esrc=s&amp;source=images&amp;cd=&amp;cad=rja&amp;uact=8&amp;ved=0ahUKEwiB1NXHlsfPAhVLkpAKHYewBEsQjRwIBw&amp;url=http://www.archiexpo.es/prod/arcelormittal-long/product-55693-482786.html&amp;bvm=bv.134495766,d.Y2I&amp;psig=AFQjCNGt95SAjFoAi7auhFcZo_jFtzdM1A&amp;ust=1475877572773325" TargetMode="External"/><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image" Target="../media/image28.jpeg"/><Relationship Id="rId2" Type="http://schemas.openxmlformats.org/officeDocument/2006/relationships/hyperlink" Target="http://www.google.cl/url?sa=i&amp;rct=j&amp;q=&amp;esrc=s&amp;source=images&amp;cd=&amp;cad=rja&amp;uact=8&amp;ved=0ahUKEwj88LnclMfPAhWFEJAKHVe_C7UQjRwIBw&amp;url=http://www.galponlisto.cl/galpon-reticulado.html&amp;bvm=bv.134495766,d.Y2I&amp;psig=AFQjCNHy5e2FMM02_AsteYH6UH46nr2DOg&amp;ust=1475877076858307" TargetMode="External"/><Relationship Id="rId1" Type="http://schemas.openxmlformats.org/officeDocument/2006/relationships/slideLayout" Target="../slideLayouts/slideLayout12.xml"/><Relationship Id="rId6" Type="http://schemas.openxmlformats.org/officeDocument/2006/relationships/hyperlink" Target="http://www.google.cl/url?sa=i&amp;rct=j&amp;q=&amp;esrc=s&amp;source=images&amp;cd=&amp;cad=rja&amp;uact=8&amp;ved=0ahUKEwjU9cmZlsfPAhUFkJAKHZS_AzQQjRwIBw&amp;url=http://www.listerarch.com/blog/entry/when-is-pre-engineered-metal-building&amp;bvm=bv.134495766,d.Y2I&amp;psig=AFQjCNHOrxN7Mft0XnzhUtlg06CeG-x6FQ&amp;ust=1475877429587942"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http://www.google.cl/url?sa=i&amp;rct=j&amp;q=&amp;esrc=s&amp;source=images&amp;cd=&amp;cad=rja&amp;uact=8&amp;ved=0ahUKEwjkoZKHl8fPAhWRnJAKHRfyDucQjRwIBw&amp;url=http://www.steelser.com.pe/obra.php?id=78&amp;s=ob&amp;sb=ej&amp;bvm=bv.134495766,d.Y2I&amp;psig=AFQjCNFEU-TvIoambiHnRUUUdrfCT1rO8A&amp;ust=1475877704078997" TargetMode="External"/><Relationship Id="rId4" Type="http://schemas.openxmlformats.org/officeDocument/2006/relationships/hyperlink" Target="http://www.google.cl/url?sa=i&amp;rct=j&amp;q=&amp;esrc=s&amp;source=images&amp;cd=&amp;cad=rja&amp;uact=8&amp;ved=0ahUKEwiUmZzalcfPAhWIhpAKHXEyCToQjRwIBw&amp;url=http://www.slchassesteelfab.com/services/joist-deck&amp;bvm=bv.134495766,d.Y2I&amp;psig=AFQjCNFlFkD0eMOLC3phvJMfBsMoh3HeQA&amp;ust=1475877287862616" TargetMode="External"/><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scordova@leanside.c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iM2Y_A2uvdAhVHmJAKHTwKCTYQjRx6BAgBEAU&amp;url=http://www.powliftmaterialhandling.com/blog.html&amp;psig=AOvVaw2z2OzkKCDWJE3lQ8jDyXDW&amp;ust=1538705058543163"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hyperlink" Target="https://www.google.com/imgres?imgurl=http://ab-mfg.com/thumb.php?file=IMAGES/PropaneCoilCar.jpg&amp;sizex=400&amp;imgrefurl=http://ab-mfg.com/display.php?cat_id=1&amp;prod_id=1&amp;docid=yRL9HSF1LYo58M&amp;tbnid=EWprUQJDbHwVBM:&amp;vet=10ahUKEwihxb-U2evdAhVBDJAKHVOdDGYQMwhUKBYwFg..i&amp;w=400&amp;h=300&amp;bih=465&amp;biw=976&amp;q=coil%20car&amp;ved=0ahUKEwihxb-U2evdAhVBDJAKHVOdDGYQMwhUKBYwFg&amp;iact=mrc&amp;uact=8" TargetMode="Externa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jYh4K02evdAhUGiZAKHTa3AHMQjRx6BAgBEAU&amp;url=https://www.southworthproducts.com/es/products/carros-para-bobinas/l-cam-style-coil-cars&amp;psig=AOvVaw2z2OzkKCDWJE3lQ8jDyXDW&amp;ust=1538705058543163" TargetMode="Externa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com/url?sa=i&amp;rct=j&amp;q=&amp;esrc=s&amp;source=images&amp;cd=&amp;cad=rja&amp;uact=8&amp;ved=2ahUKEwiU4o7Z2-vdAhVBgZAKHWi_C14QjRx6BAgBEAU&amp;url=http://coilco.com/uncoiler.htm&amp;psig=AOvVaw0coHpeYLppDMXsI40zA2i5&amp;ust=1538705713475626" TargetMode="External"/><Relationship Id="rId1" Type="http://schemas.openxmlformats.org/officeDocument/2006/relationships/slideLayout" Target="../slideLayouts/slideLayout12.xml"/><Relationship Id="rId6" Type="http://schemas.openxmlformats.org/officeDocument/2006/relationships/hyperlink" Target="https://www.google.com/url?sa=i&amp;rct=j&amp;q=&amp;esrc=s&amp;source=images&amp;cd=&amp;cad=rja&amp;uact=8&amp;ved=2ahUKEwjjqeK84evdAhXLFpAKHdMlBK8QjRx6BAgBEAU&amp;url=https://alcos.com/coil-processing-equipment/slitting-lines/&amp;psig=AOvVaw0boJWAT9TgSc_85kJwaCuJ&amp;ust=1538707268320432" TargetMode="External"/><Relationship Id="rId5" Type="http://schemas.openxmlformats.org/officeDocument/2006/relationships/image" Target="../media/image7.jpeg"/><Relationship Id="rId4" Type="http://schemas.openxmlformats.org/officeDocument/2006/relationships/hyperlink" Target="https://www.google.com/url?sa=i&amp;rct=j&amp;q=&amp;esrc=s&amp;source=images&amp;cd=&amp;cad=rja&amp;uact=8&amp;ved=2ahUKEwiw35b53OvdAhXBj5AKHfpjCa0QjRx6BAgBEAU&amp;url=https://ameco.vn/product/uncoiler-decoiler-recoiler-5tons-to-40-tons&amp;psig=AOvVaw3dQgQXKnN8tnZG2gTzmI3J&amp;ust=153870602566397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3q4Gz4uvdAhWCgpAKHaY6AMwQjRx6BAgBEAU&amp;url=http://www.contractslitters.com.au/services.html&amp;psig=AOvVaw0boJWAT9TgSc_85kJwaCuJ&amp;ust=1538707268320432" TargetMode="External"/><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l/url?sa=i&amp;rct=j&amp;q=&amp;esrc=s&amp;source=images&amp;cd=&amp;cad=rja&amp;uact=8&amp;ved=0ahUKEwi7862BrMHPAhUBfpAKHU6cDJMQjRwIBw&amp;url=http://www.homedepot.com/p/Metal-Sales-Gable-Trim-in-Galvalume-4206041/204289055&amp;bvm=bv.134495766,d.Y2I&amp;psig=AFQjCNF2tx5PL2En6npEXZFLFPeANPu2oA&amp;ust=1475677163936047" TargetMode="External"/><Relationship Id="rId1" Type="http://schemas.openxmlformats.org/officeDocument/2006/relationships/slideLayout" Target="../slideLayouts/slideLayout12.xml"/><Relationship Id="rId6" Type="http://schemas.openxmlformats.org/officeDocument/2006/relationships/hyperlink" Target="https://www.google.com/url?sa=i&amp;rct=j&amp;q=&amp;esrc=s&amp;source=images&amp;cd=&amp;cad=rja&amp;uact=8&amp;ved=2ahUKEwjm4eL65evdAhWJG5AKHSumAjwQjRx6BAgBEAU&amp;url=https://servicio.mercadolibre.cl/MLC-450553630-remato-canales-y-caballetes-en-material-de-hojalateria-_JM&amp;psig=AOvVaw2iAyle_TywAz8RrPoi5Hg9&amp;ust=1538708457977136" TargetMode="External"/><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2ahUKEwiD5dGe5evdAhUID5AKHaN4BdcQjRx6BAgBEAU&amp;url=http://www.anunciase.com/items-for-sale-productos-en-venta/plegadora-manual-dobladora-para-chaspas-plegadora-para-aluminio-de-2-6-metros.html&amp;psig=AOvVaw2VJw75adyUHmEnOpODHIE4&amp;ust=153870820569787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l/url?sa=i&amp;rct=j&amp;q=&amp;esrc=s&amp;source=images&amp;cd=&amp;cad=rja&amp;uact=8&amp;ved=0ahUKEwjYtqGPpsHPAhWKipAKHQsUDyAQjRwIBw&amp;url=https://www.logismarket.es/supraform/plegadora-automatica-positivo-negativo/899202408-814586207-p.html&amp;bvm=bv.134495766,d.Y2I&amp;psig=AFQjCNFvOhcl6w6w0BSaCHnKXRzkm54Nog&amp;ust=1475675363847332" TargetMode="Externa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hyperlink" Target="https://www.google.cl/url?sa=i&amp;rct=j&amp;q=&amp;esrc=s&amp;source=images&amp;cd=&amp;cad=rja&amp;uact=8&amp;ved=0ahUKEwjz2fnOpsHPAhVRl5AKHcDzDpgQjRwIBw&amp;url=https://www.logismarket.es/astrida/plegadoras-hidraulicas-y-electronicas/1794506574-814586207-p.html&amp;bvm=bv.134495766,d.Y2I&amp;psig=AFQjCNFNKr0IJvFftkPdVLZtU2Fv9NZgCw&amp;ust=147567571381589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l/url?sa=i&amp;rct=j&amp;q=&amp;esrc=s&amp;source=images&amp;cd=&amp;cad=rja&amp;uact=8&amp;ved=0ahUKEwjp04XIqMHPAhVJjZAKHTlTA-UQjRwIBw&amp;url=http://www.steelformer.com/en/products/roll-forming-machine&amp;psig=AFQjCNEM4T3Lj-PsO87MPLewgSkzvOUiZw&amp;ust=1475676095751201"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uadroTexto 2"/>
          <p:cNvSpPr txBox="1"/>
          <p:nvPr/>
        </p:nvSpPr>
        <p:spPr>
          <a:xfrm>
            <a:off x="522514" y="746449"/>
            <a:ext cx="5243804" cy="307777"/>
          </a:xfrm>
          <a:prstGeom prst="rect">
            <a:avLst/>
          </a:prstGeom>
          <a:noFill/>
        </p:spPr>
        <p:txBody>
          <a:bodyPr wrap="square" rtlCol="0">
            <a:spAutoFit/>
          </a:bodyPr>
          <a:lstStyle/>
          <a:p>
            <a:r>
              <a:rPr lang="es-CL" sz="1400" dirty="0" smtClean="0">
                <a:solidFill>
                  <a:schemeClr val="bg1"/>
                </a:solidFill>
                <a:latin typeface="Segoe UI Light" panose="020B0502040204020203" pitchFamily="34" charset="0"/>
                <a:cs typeface="Segoe UI Light" panose="020B0502040204020203" pitchFamily="34" charset="0"/>
              </a:rPr>
              <a:t>INSTITUTO CHILENO DEL ACERO</a:t>
            </a:r>
            <a:endParaRPr lang="es-CL" sz="1400" dirty="0">
              <a:solidFill>
                <a:schemeClr val="bg1"/>
              </a:solidFill>
              <a:latin typeface="Segoe UI Light" panose="020B0502040204020203" pitchFamily="34" charset="0"/>
              <a:cs typeface="Segoe UI Light" panose="020B0502040204020203" pitchFamily="34" charset="0"/>
            </a:endParaRPr>
          </a:p>
        </p:txBody>
      </p:sp>
      <p:sp>
        <p:nvSpPr>
          <p:cNvPr id="4" name="CuadroTexto 3"/>
          <p:cNvSpPr txBox="1"/>
          <p:nvPr/>
        </p:nvSpPr>
        <p:spPr>
          <a:xfrm>
            <a:off x="522513" y="4413163"/>
            <a:ext cx="11164989" cy="1077218"/>
          </a:xfrm>
          <a:prstGeom prst="rect">
            <a:avLst/>
          </a:prstGeom>
          <a:noFill/>
        </p:spPr>
        <p:txBody>
          <a:bodyPr wrap="square" rtlCol="0">
            <a:spAutoFit/>
          </a:bodyPr>
          <a:lstStyle/>
          <a:p>
            <a:r>
              <a:rPr lang="es-CL" sz="3200" dirty="0" smtClean="0">
                <a:solidFill>
                  <a:schemeClr val="bg1"/>
                </a:solidFill>
                <a:latin typeface="Segoe UI Light" panose="020B0502040204020203" pitchFamily="34" charset="0"/>
                <a:cs typeface="Segoe UI Light" panose="020B0502040204020203" pitchFamily="34" charset="0"/>
              </a:rPr>
              <a:t>PERFILES DE ACERO</a:t>
            </a:r>
          </a:p>
          <a:p>
            <a:r>
              <a:rPr lang="es-CL" sz="3200" dirty="0" smtClean="0">
                <a:solidFill>
                  <a:schemeClr val="bg1"/>
                </a:solidFill>
                <a:latin typeface="Segoe UI Light" panose="020B0502040204020203" pitchFamily="34" charset="0"/>
                <a:cs typeface="Segoe UI Light" panose="020B0502040204020203" pitchFamily="34" charset="0"/>
              </a:rPr>
              <a:t>CONFORMADOS EN FRIO</a:t>
            </a:r>
            <a:endParaRPr lang="es-CL" sz="3200" dirty="0">
              <a:solidFill>
                <a:schemeClr val="bg1"/>
              </a:solidFill>
              <a:latin typeface="Segoe UI Light" panose="020B0502040204020203" pitchFamily="34" charset="0"/>
              <a:cs typeface="Segoe UI Light" panose="020B0502040204020203" pitchFamily="34" charset="0"/>
            </a:endParaRPr>
          </a:p>
        </p:txBody>
      </p:sp>
      <p:sp>
        <p:nvSpPr>
          <p:cNvPr id="5" name="CuadroTexto 4"/>
          <p:cNvSpPr txBox="1"/>
          <p:nvPr/>
        </p:nvSpPr>
        <p:spPr>
          <a:xfrm>
            <a:off x="574211" y="5579822"/>
            <a:ext cx="5243804" cy="707886"/>
          </a:xfrm>
          <a:prstGeom prst="rect">
            <a:avLst/>
          </a:prstGeom>
          <a:noFill/>
        </p:spPr>
        <p:txBody>
          <a:bodyPr wrap="square" rtlCol="0">
            <a:spAutoFit/>
          </a:bodyPr>
          <a:lstStyle/>
          <a:p>
            <a:r>
              <a:rPr lang="es-CL" sz="2000" b="1" dirty="0" smtClean="0">
                <a:solidFill>
                  <a:schemeClr val="bg1"/>
                </a:solidFill>
                <a:latin typeface="Segoe UI Light" panose="020B0502040204020203" pitchFamily="34" charset="0"/>
                <a:cs typeface="Segoe UI Light" panose="020B0502040204020203" pitchFamily="34" charset="0"/>
              </a:rPr>
              <a:t>Sergio Córdova Aldana</a:t>
            </a:r>
          </a:p>
          <a:p>
            <a:r>
              <a:rPr lang="es-CL" sz="2000" b="1" dirty="0" smtClean="0">
                <a:solidFill>
                  <a:schemeClr val="bg1"/>
                </a:solidFill>
                <a:latin typeface="Segoe UI Light" panose="020B0502040204020203" pitchFamily="34" charset="0"/>
                <a:cs typeface="Segoe UI Light" panose="020B0502040204020203" pitchFamily="34" charset="0"/>
              </a:rPr>
              <a:t>Ingeniero Civil </a:t>
            </a:r>
            <a:r>
              <a:rPr lang="es-CL" sz="2000" b="1" dirty="0" err="1" smtClean="0">
                <a:solidFill>
                  <a:schemeClr val="bg1"/>
                </a:solidFill>
                <a:latin typeface="Segoe UI Light" panose="020B0502040204020203" pitchFamily="34" charset="0"/>
                <a:cs typeface="Segoe UI Light" panose="020B0502040204020203" pitchFamily="34" charset="0"/>
              </a:rPr>
              <a:t>UCh</a:t>
            </a:r>
            <a:r>
              <a:rPr lang="es-CL" sz="2000" b="1" dirty="0" smtClean="0">
                <a:solidFill>
                  <a:schemeClr val="bg1"/>
                </a:solidFill>
                <a:latin typeface="Segoe UI Light" panose="020B0502040204020203" pitchFamily="34" charset="0"/>
                <a:cs typeface="Segoe UI Light" panose="020B0502040204020203" pitchFamily="34" charset="0"/>
              </a:rPr>
              <a:t>.</a:t>
            </a:r>
          </a:p>
        </p:txBody>
      </p:sp>
      <p:sp>
        <p:nvSpPr>
          <p:cNvPr id="8" name="CuadroTexto 4"/>
          <p:cNvSpPr txBox="1"/>
          <p:nvPr/>
        </p:nvSpPr>
        <p:spPr>
          <a:xfrm>
            <a:off x="9877426" y="5568469"/>
            <a:ext cx="2314574" cy="400110"/>
          </a:xfrm>
          <a:prstGeom prst="rect">
            <a:avLst/>
          </a:prstGeom>
          <a:noFill/>
        </p:spPr>
        <p:txBody>
          <a:bodyPr wrap="square" rtlCol="0">
            <a:spAutoFit/>
          </a:bodyPr>
          <a:lstStyle/>
          <a:p>
            <a:pPr algn="ctr"/>
            <a:r>
              <a:rPr lang="es-CL" sz="2000" b="1" dirty="0" smtClean="0">
                <a:solidFill>
                  <a:schemeClr val="bg1"/>
                </a:solidFill>
                <a:latin typeface="Segoe UI Light" panose="020B0502040204020203" pitchFamily="34" charset="0"/>
                <a:cs typeface="Segoe UI Light" panose="020B0502040204020203" pitchFamily="34" charset="0"/>
              </a:rPr>
              <a:t>Octubre 2018</a:t>
            </a:r>
          </a:p>
        </p:txBody>
      </p:sp>
    </p:spTree>
    <p:extLst>
      <p:ext uri="{BB962C8B-B14F-4D97-AF65-F5344CB8AC3E}">
        <p14:creationId xmlns:p14="http://schemas.microsoft.com/office/powerpoint/2010/main" xmlns="" val="114059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720436" y="1733550"/>
            <a:ext cx="10604789" cy="4791075"/>
          </a:xfrm>
        </p:spPr>
        <p:txBody>
          <a:bodyPr>
            <a:noAutofit/>
          </a:bodyPr>
          <a:lstStyle/>
          <a:p>
            <a:pPr marL="457200" lvl="2" indent="-400050" algn="just">
              <a:lnSpc>
                <a:spcPct val="100000"/>
              </a:lnSpc>
              <a:spcBef>
                <a:spcPts val="0"/>
              </a:spcBef>
              <a:defRPr/>
            </a:pPr>
            <a:r>
              <a:rPr lang="es-ES_tradnl" sz="2400" dirty="0" smtClean="0"/>
              <a:t>La capacidad y robustez de una roll </a:t>
            </a:r>
            <a:r>
              <a:rPr lang="es-ES_tradnl" sz="2400" dirty="0" err="1" smtClean="0"/>
              <a:t>former</a:t>
            </a:r>
            <a:r>
              <a:rPr lang="es-ES_tradnl" sz="2400" dirty="0" smtClean="0"/>
              <a:t> dependerá del espesor máximo a procesar, la velocidad de operación y la complejidad de la geometría deseada.</a:t>
            </a:r>
          </a:p>
          <a:p>
            <a:pPr marL="457200" lvl="2" indent="-400050" algn="just">
              <a:lnSpc>
                <a:spcPct val="100000"/>
              </a:lnSpc>
              <a:spcBef>
                <a:spcPts val="0"/>
              </a:spcBef>
              <a:defRPr/>
            </a:pPr>
            <a:endParaRPr lang="es-ES_tradnl" sz="2400" dirty="0" smtClean="0"/>
          </a:p>
          <a:p>
            <a:pPr marL="457200" lvl="2" indent="-400050" algn="just">
              <a:lnSpc>
                <a:spcPct val="100000"/>
              </a:lnSpc>
              <a:spcBef>
                <a:spcPts val="0"/>
              </a:spcBef>
              <a:defRPr/>
            </a:pPr>
            <a:r>
              <a:rPr lang="es-ES_tradnl" sz="2400" dirty="0" smtClean="0"/>
              <a:t>Típicamente permiten procesar espesores estándares “bajos”, hasta 3 mm y algunos productos “a pedido” hasta 6 mm.</a:t>
            </a:r>
          </a:p>
          <a:p>
            <a:pPr marL="457200" lvl="2" indent="-400050" algn="just">
              <a:lnSpc>
                <a:spcPct val="100000"/>
              </a:lnSpc>
              <a:spcBef>
                <a:spcPts val="0"/>
              </a:spcBef>
              <a:defRPr/>
            </a:pPr>
            <a:endParaRPr lang="es-ES_tradnl" sz="2400" dirty="0" smtClean="0"/>
          </a:p>
          <a:p>
            <a:pPr marL="457200" lvl="2" indent="-400050" algn="just">
              <a:lnSpc>
                <a:spcPct val="100000"/>
              </a:lnSpc>
              <a:spcBef>
                <a:spcPts val="0"/>
              </a:spcBef>
              <a:defRPr/>
            </a:pPr>
            <a:r>
              <a:rPr lang="es-ES_tradnl" sz="2400" dirty="0" smtClean="0"/>
              <a:t>A mayor complejidad geométrica mayor será la cantidad de rodillos (número de </a:t>
            </a:r>
            <a:r>
              <a:rPr lang="es-ES_tradnl" sz="2400" dirty="0" err="1" smtClean="0"/>
              <a:t>de</a:t>
            </a:r>
            <a:r>
              <a:rPr lang="es-ES_tradnl" sz="2400" dirty="0" smtClean="0"/>
              <a:t> pasos) y el largo de la máquina.  Cada paso </a:t>
            </a:r>
            <a:r>
              <a:rPr lang="es-ES_tradnl" sz="2400" dirty="0" err="1" smtClean="0"/>
              <a:t>desangula</a:t>
            </a:r>
            <a:r>
              <a:rPr lang="es-ES_tradnl" sz="2400" dirty="0" smtClean="0"/>
              <a:t> 15° aproximadamente</a:t>
            </a:r>
          </a:p>
          <a:p>
            <a:pPr marL="457200" lvl="2" indent="-400050" algn="just">
              <a:lnSpc>
                <a:spcPct val="100000"/>
              </a:lnSpc>
              <a:spcBef>
                <a:spcPts val="0"/>
              </a:spcBef>
              <a:defRPr/>
            </a:pPr>
            <a:endParaRPr lang="es-ES_tradnl" sz="2400" dirty="0" smtClean="0"/>
          </a:p>
          <a:p>
            <a:pPr marL="457200" lvl="2" indent="-400050" algn="just">
              <a:lnSpc>
                <a:spcPct val="100000"/>
              </a:lnSpc>
              <a:spcBef>
                <a:spcPts val="0"/>
              </a:spcBef>
              <a:defRPr/>
            </a:pPr>
            <a:r>
              <a:rPr lang="es-ES_tradnl" sz="2400" dirty="0" smtClean="0"/>
              <a:t>Cambiando los rodillos (</a:t>
            </a:r>
            <a:r>
              <a:rPr lang="es-ES_tradnl" sz="2400" dirty="0" err="1" smtClean="0"/>
              <a:t>utilaje</a:t>
            </a:r>
            <a:r>
              <a:rPr lang="es-ES_tradnl" sz="2400" dirty="0" smtClean="0"/>
              <a:t>) pueden procesar diferentes tipos de perfiles.  Algunas tienen sistemas de “cambio rápido” (</a:t>
            </a:r>
            <a:r>
              <a:rPr lang="es-ES_tradnl" sz="2400" dirty="0" err="1" smtClean="0"/>
              <a:t>rafter</a:t>
            </a:r>
            <a:r>
              <a:rPr lang="es-ES_tradnl" sz="2400" dirty="0" smtClean="0"/>
              <a:t>) o rodillo por rodillo, lo que reduce o aumenta los tiempos de </a:t>
            </a:r>
            <a:r>
              <a:rPr lang="es-ES_tradnl" sz="2400" dirty="0" err="1" smtClean="0"/>
              <a:t>setup</a:t>
            </a:r>
            <a:r>
              <a:rPr lang="es-ES_tradnl" sz="2400" dirty="0" smtClean="0"/>
              <a:t> afectando la productividad.</a:t>
            </a:r>
          </a:p>
          <a:p>
            <a:pPr marL="457200" lvl="2" indent="-400050" algn="just">
              <a:lnSpc>
                <a:spcPct val="100000"/>
              </a:lnSpc>
              <a:spcBef>
                <a:spcPts val="0"/>
              </a:spcBef>
              <a:buNone/>
              <a:defRPr/>
            </a:pPr>
            <a:endParaRPr lang="es-ES_tradnl" sz="2400" dirty="0" smtClean="0"/>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PERFILES CONFORMADOS</a:t>
            </a:r>
          </a:p>
        </p:txBody>
      </p:sp>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734292" y="1733550"/>
            <a:ext cx="10590934" cy="4791075"/>
          </a:xfrm>
        </p:spPr>
        <p:txBody>
          <a:bodyPr>
            <a:noAutofit/>
          </a:bodyPr>
          <a:lstStyle/>
          <a:p>
            <a:pPr marL="457200" lvl="2" indent="-400050" algn="just">
              <a:lnSpc>
                <a:spcPct val="100000"/>
              </a:lnSpc>
              <a:spcBef>
                <a:spcPts val="0"/>
              </a:spcBef>
              <a:defRPr/>
            </a:pPr>
            <a:r>
              <a:rPr lang="es-ES_tradnl" sz="2400" dirty="0" smtClean="0"/>
              <a:t>Una línea completa puede incorporar </a:t>
            </a:r>
            <a:r>
              <a:rPr lang="es-ES_tradnl" sz="2400" dirty="0" err="1" smtClean="0"/>
              <a:t>coil</a:t>
            </a:r>
            <a:r>
              <a:rPr lang="es-ES_tradnl" sz="2400" dirty="0" smtClean="0"/>
              <a:t> car, </a:t>
            </a:r>
            <a:r>
              <a:rPr lang="es-ES_tradnl" sz="2400" dirty="0" err="1" smtClean="0"/>
              <a:t>desenrollador</a:t>
            </a:r>
            <a:r>
              <a:rPr lang="es-ES_tradnl" sz="2400" dirty="0" smtClean="0"/>
              <a:t>, perforadora, roll </a:t>
            </a:r>
            <a:r>
              <a:rPr lang="es-ES_tradnl" sz="2400" dirty="0" err="1" smtClean="0"/>
              <a:t>former</a:t>
            </a:r>
            <a:r>
              <a:rPr lang="es-ES_tradnl" sz="2400" dirty="0" smtClean="0"/>
              <a:t>, guillotina (</a:t>
            </a:r>
            <a:r>
              <a:rPr lang="es-ES_tradnl" sz="2400" dirty="0" err="1" smtClean="0"/>
              <a:t>feed</a:t>
            </a:r>
            <a:r>
              <a:rPr lang="es-ES_tradnl" sz="2400" dirty="0" smtClean="0"/>
              <a:t> </a:t>
            </a:r>
            <a:r>
              <a:rPr lang="es-ES_tradnl" sz="2400" dirty="0" err="1" smtClean="0"/>
              <a:t>to</a:t>
            </a:r>
            <a:r>
              <a:rPr lang="es-ES_tradnl" sz="2400" dirty="0" smtClean="0"/>
              <a:t> stop o </a:t>
            </a:r>
            <a:r>
              <a:rPr lang="es-ES_tradnl" sz="2400" dirty="0" err="1" smtClean="0"/>
              <a:t>flying</a:t>
            </a:r>
            <a:r>
              <a:rPr lang="es-ES_tradnl" sz="2400" dirty="0" smtClean="0"/>
              <a:t>), apilador (</a:t>
            </a:r>
            <a:r>
              <a:rPr lang="es-ES_tradnl" sz="2400" dirty="0" err="1" smtClean="0"/>
              <a:t>stacker</a:t>
            </a:r>
            <a:r>
              <a:rPr lang="es-ES_tradnl" sz="2400" dirty="0" smtClean="0"/>
              <a:t>) y embalaje.</a:t>
            </a:r>
          </a:p>
          <a:p>
            <a:pPr marL="457200" lvl="2" indent="-400050" algn="just">
              <a:lnSpc>
                <a:spcPct val="100000"/>
              </a:lnSpc>
              <a:spcBef>
                <a:spcPts val="0"/>
              </a:spcBef>
              <a:defRPr/>
            </a:pPr>
            <a:endParaRPr lang="es-ES_tradnl" sz="2400" dirty="0" smtClean="0"/>
          </a:p>
          <a:p>
            <a:pPr marL="457200" lvl="2" indent="-400050" algn="just">
              <a:lnSpc>
                <a:spcPct val="100000"/>
              </a:lnSpc>
              <a:spcBef>
                <a:spcPts val="0"/>
              </a:spcBef>
              <a:defRPr/>
            </a:pPr>
            <a:r>
              <a:rPr lang="es-ES_tradnl" sz="2400" dirty="0" smtClean="0"/>
              <a:t>En Chile se usan típicamente para fabricar cubiertas y revestimientos, canales, costaneras CA, Z hasta 3 mm y en casos muy especiales hasta 6 mm, así como también tubos (</a:t>
            </a:r>
            <a:r>
              <a:rPr lang="es-ES_tradnl" sz="2400" dirty="0" err="1" smtClean="0"/>
              <a:t>Tuberas</a:t>
            </a:r>
            <a:r>
              <a:rPr lang="es-ES_tradnl" sz="2400" dirty="0" smtClean="0"/>
              <a:t>) soldados con o sin aporte de material.</a:t>
            </a:r>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PERFILES CONFORMADOS</a:t>
            </a:r>
          </a:p>
        </p:txBody>
      </p:sp>
      <p:pic>
        <p:nvPicPr>
          <p:cNvPr id="43010" name="Picture 2" descr="Resultado de imagen para roll former line">
            <a:hlinkClick r:id="rId2"/>
          </p:cNvPr>
          <p:cNvPicPr>
            <a:picLocks noChangeAspect="1" noChangeArrowheads="1"/>
          </p:cNvPicPr>
          <p:nvPr/>
        </p:nvPicPr>
        <p:blipFill>
          <a:blip r:embed="rId3" cstate="print"/>
          <a:srcRect t="7118" b="13320"/>
          <a:stretch>
            <a:fillRect/>
          </a:stretch>
        </p:blipFill>
        <p:spPr bwMode="auto">
          <a:xfrm>
            <a:off x="2468562" y="4094606"/>
            <a:ext cx="6980238" cy="2527867"/>
          </a:xfrm>
          <a:prstGeom prst="rect">
            <a:avLst/>
          </a:prstGeom>
          <a:noFill/>
        </p:spPr>
      </p:pic>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803564" y="1733550"/>
            <a:ext cx="10521661" cy="4575769"/>
          </a:xfrm>
        </p:spPr>
        <p:txBody>
          <a:bodyPr vert="horz" lIns="91440" tIns="45720" rIns="91440" bIns="45720" rtlCol="0">
            <a:noAutofit/>
          </a:bodyPr>
          <a:lstStyle/>
          <a:p>
            <a:pPr marL="457200" lvl="2" indent="-400050" algn="just">
              <a:lnSpc>
                <a:spcPct val="120000"/>
              </a:lnSpc>
              <a:spcBef>
                <a:spcPts val="0"/>
              </a:spcBef>
              <a:defRPr/>
            </a:pPr>
            <a:r>
              <a:rPr lang="es-ES_tradnl" sz="2400" dirty="0" smtClean="0"/>
              <a:t>Qué geometría es mejor, plegada o en roll </a:t>
            </a:r>
            <a:r>
              <a:rPr lang="es-ES_tradnl" sz="2400" dirty="0" err="1" smtClean="0"/>
              <a:t>former</a:t>
            </a:r>
            <a:r>
              <a:rPr lang="es-ES_tradnl" sz="2400" dirty="0" smtClean="0"/>
              <a:t>?</a:t>
            </a:r>
          </a:p>
          <a:p>
            <a:pPr marL="457200" lvl="2" indent="-400050" algn="just">
              <a:lnSpc>
                <a:spcPct val="120000"/>
              </a:lnSpc>
              <a:spcBef>
                <a:spcPts val="0"/>
              </a:spcBef>
              <a:defRPr/>
            </a:pPr>
            <a:r>
              <a:rPr lang="es-ES_tradnl" sz="2400" dirty="0" smtClean="0"/>
              <a:t>Por qué no se fabrican todos los perfiles plegados en roll </a:t>
            </a:r>
            <a:r>
              <a:rPr lang="es-ES_tradnl" sz="2400" dirty="0" err="1" smtClean="0"/>
              <a:t>former</a:t>
            </a:r>
            <a:r>
              <a:rPr lang="es-ES_tradnl" sz="2400" dirty="0" smtClean="0"/>
              <a:t>?</a:t>
            </a:r>
          </a:p>
          <a:p>
            <a:pPr marL="457200" lvl="2" indent="-400050" algn="just">
              <a:lnSpc>
                <a:spcPct val="120000"/>
              </a:lnSpc>
              <a:spcBef>
                <a:spcPts val="0"/>
              </a:spcBef>
              <a:defRPr/>
            </a:pPr>
            <a:r>
              <a:rPr lang="es-ES_tradnl" sz="2400" dirty="0" smtClean="0"/>
              <a:t>Son todos los aceros plegables?</a:t>
            </a:r>
          </a:p>
          <a:p>
            <a:pPr marL="457200" lvl="2" indent="-400050" algn="just">
              <a:lnSpc>
                <a:spcPct val="120000"/>
              </a:lnSpc>
              <a:spcBef>
                <a:spcPts val="0"/>
              </a:spcBef>
              <a:defRPr/>
            </a:pPr>
            <a:r>
              <a:rPr lang="es-ES_tradnl" sz="2400" dirty="0" smtClean="0"/>
              <a:t>Para dimensionar el largo de un producto en roll </a:t>
            </a:r>
            <a:r>
              <a:rPr lang="es-ES_tradnl" sz="2400" dirty="0" err="1" smtClean="0"/>
              <a:t>former</a:t>
            </a:r>
            <a:r>
              <a:rPr lang="es-ES_tradnl" sz="2400" dirty="0" smtClean="0"/>
              <a:t>, lo cortaría antes (</a:t>
            </a:r>
            <a:r>
              <a:rPr lang="es-ES_tradnl" sz="2400" dirty="0" err="1" smtClean="0"/>
              <a:t>precorte</a:t>
            </a:r>
            <a:r>
              <a:rPr lang="es-ES_tradnl" sz="2400" dirty="0" smtClean="0"/>
              <a:t>) o después (</a:t>
            </a:r>
            <a:r>
              <a:rPr lang="es-ES_tradnl" sz="2400" dirty="0" err="1" smtClean="0"/>
              <a:t>postcorte</a:t>
            </a:r>
            <a:r>
              <a:rPr lang="es-ES_tradnl" sz="2400" dirty="0" smtClean="0"/>
              <a:t>) de conformar?</a:t>
            </a:r>
          </a:p>
          <a:p>
            <a:pPr marL="457200" lvl="2" indent="-400050" algn="just">
              <a:lnSpc>
                <a:spcPct val="120000"/>
              </a:lnSpc>
              <a:spcBef>
                <a:spcPts val="0"/>
              </a:spcBef>
              <a:defRPr/>
            </a:pPr>
            <a:r>
              <a:rPr lang="es-ES_tradnl" sz="2400" dirty="0" smtClean="0"/>
              <a:t>Qué diferencia genera en la calidad del producto el </a:t>
            </a:r>
            <a:r>
              <a:rPr lang="es-ES_tradnl" sz="2400" dirty="0" err="1" smtClean="0"/>
              <a:t>precorte</a:t>
            </a:r>
            <a:r>
              <a:rPr lang="es-ES_tradnl" sz="2400" dirty="0" smtClean="0"/>
              <a:t> versus el </a:t>
            </a:r>
            <a:r>
              <a:rPr lang="es-ES_tradnl" sz="2400" dirty="0" err="1" smtClean="0"/>
              <a:t>postcorte</a:t>
            </a:r>
            <a:r>
              <a:rPr lang="es-ES_tradnl" sz="2400" dirty="0" smtClean="0"/>
              <a:t> estático o en movimiento??  Qué es el </a:t>
            </a:r>
            <a:r>
              <a:rPr lang="es-ES_tradnl" sz="2400" dirty="0" err="1" smtClean="0"/>
              <a:t>spring</a:t>
            </a:r>
            <a:r>
              <a:rPr lang="es-ES_tradnl" sz="2400" dirty="0" smtClean="0"/>
              <a:t> back?? (efecto humita).</a:t>
            </a:r>
          </a:p>
          <a:p>
            <a:pPr marL="457200" lvl="2" indent="-400050" algn="just">
              <a:lnSpc>
                <a:spcPct val="120000"/>
              </a:lnSpc>
              <a:spcBef>
                <a:spcPts val="0"/>
              </a:spcBef>
              <a:defRPr/>
            </a:pPr>
            <a:r>
              <a:rPr lang="es-ES_tradnl" sz="2400" dirty="0" smtClean="0"/>
              <a:t>Si el perfil tiene perforaciones, las haría antes o después de conformar?</a:t>
            </a:r>
          </a:p>
          <a:p>
            <a:pPr marL="457200" lvl="2" indent="-400050" algn="just">
              <a:lnSpc>
                <a:spcPct val="120000"/>
              </a:lnSpc>
              <a:spcBef>
                <a:spcPts val="0"/>
              </a:spcBef>
              <a:defRPr/>
            </a:pPr>
            <a:r>
              <a:rPr lang="es-ES_tradnl" sz="2400" dirty="0" smtClean="0"/>
              <a:t>Cómo se fabrica un perfil cerrado en una “máquina </a:t>
            </a:r>
            <a:r>
              <a:rPr lang="es-ES_tradnl" sz="2400" dirty="0" err="1" smtClean="0"/>
              <a:t>tubera</a:t>
            </a:r>
            <a:r>
              <a:rPr lang="es-ES_tradnl" sz="2400" dirty="0" smtClean="0"/>
              <a:t>”?</a:t>
            </a:r>
          </a:p>
          <a:p>
            <a:pPr marL="457200" lvl="2" indent="-400050" algn="just">
              <a:lnSpc>
                <a:spcPct val="120000"/>
              </a:lnSpc>
              <a:spcBef>
                <a:spcPts val="0"/>
              </a:spcBef>
              <a:defRPr/>
            </a:pPr>
            <a:r>
              <a:rPr lang="es-ES_tradnl" sz="2400" dirty="0"/>
              <a:t>Cómo fabricaría un perfil C de </a:t>
            </a:r>
            <a:r>
              <a:rPr lang="es-ES_tradnl" sz="2400" dirty="0" smtClean="0"/>
              <a:t>10 </a:t>
            </a:r>
            <a:r>
              <a:rPr lang="es-ES_tradnl" sz="2400" dirty="0"/>
              <a:t>m de largo en </a:t>
            </a:r>
            <a:r>
              <a:rPr lang="es-ES_tradnl" sz="2400" dirty="0" smtClean="0"/>
              <a:t>8 mm y 25 </a:t>
            </a:r>
            <a:r>
              <a:rPr lang="es-ES_tradnl" sz="2400" dirty="0"/>
              <a:t>mm de espesor</a:t>
            </a:r>
            <a:r>
              <a:rPr lang="es-ES_tradnl" sz="2400" dirty="0" smtClean="0"/>
              <a:t>?</a:t>
            </a:r>
            <a:endParaRPr lang="es-ES_tradnl" sz="2400" dirty="0"/>
          </a:p>
        </p:txBody>
      </p:sp>
      <p:sp>
        <p:nvSpPr>
          <p:cNvPr id="5"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PARA DEBATIR EN CLASE</a:t>
            </a:r>
          </a:p>
        </p:txBody>
      </p:sp>
    </p:spTree>
    <p:extLst>
      <p:ext uri="{BB962C8B-B14F-4D97-AF65-F5344CB8AC3E}">
        <p14:creationId xmlns="" xmlns:p14="http://schemas.microsoft.com/office/powerpoint/2010/main" val="22118476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2166" y="1761068"/>
            <a:ext cx="10432988" cy="4501709"/>
          </a:xfrm>
        </p:spPr>
        <p:txBody>
          <a:bodyPr>
            <a:normAutofit/>
          </a:bodyPr>
          <a:lstStyle/>
          <a:p>
            <a:pPr marL="514350" indent="-457200" algn="just">
              <a:lnSpc>
                <a:spcPct val="100000"/>
              </a:lnSpc>
              <a:defRPr/>
            </a:pPr>
            <a:r>
              <a:rPr lang="es-ES_tradnl" sz="2400" dirty="0" smtClean="0"/>
              <a:t>Las tolerancias geométricas del producto dependen básicamente de su uso y los casos más típicos están normados en la ASTM A6</a:t>
            </a:r>
          </a:p>
          <a:p>
            <a:pPr marL="514350" indent="-457200" algn="just">
              <a:lnSpc>
                <a:spcPct val="100000"/>
              </a:lnSpc>
              <a:defRPr/>
            </a:pPr>
            <a:r>
              <a:rPr lang="es-ES_tradnl" sz="2400" dirty="0" smtClean="0"/>
              <a:t>Para el caso de Chile se reconoce el uso de la ASTM A6 como complemento a las normas de productos específico</a:t>
            </a:r>
          </a:p>
          <a:p>
            <a:pPr marL="514350" indent="-457200" algn="just">
              <a:lnSpc>
                <a:spcPct val="100000"/>
              </a:lnSpc>
              <a:defRPr/>
            </a:pPr>
            <a:r>
              <a:rPr lang="es-ES_tradnl" sz="2400" b="1" dirty="0" smtClean="0"/>
              <a:t>Tratamiento de la tolerancia del espesor:</a:t>
            </a:r>
            <a:endParaRPr lang="es-ES_tradnl" sz="2400" dirty="0" smtClean="0"/>
          </a:p>
          <a:p>
            <a:pPr marL="514350" indent="-457200" algn="just">
              <a:lnSpc>
                <a:spcPct val="100000"/>
              </a:lnSpc>
              <a:defRPr/>
            </a:pPr>
            <a:endParaRPr lang="es-ES_tradnl" sz="2400" dirty="0" smtClean="0"/>
          </a:p>
        </p:txBody>
      </p:sp>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TOLERANCIAS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Rectángulo"/>
          <p:cNvSpPr/>
          <p:nvPr/>
        </p:nvSpPr>
        <p:spPr>
          <a:xfrm>
            <a:off x="3449780" y="5098476"/>
            <a:ext cx="5430981" cy="6511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Rectángulo"/>
          <p:cNvSpPr/>
          <p:nvPr/>
        </p:nvSpPr>
        <p:spPr>
          <a:xfrm>
            <a:off x="3435925" y="4959931"/>
            <a:ext cx="5430982" cy="124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3449775" y="5763516"/>
            <a:ext cx="5430982" cy="124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8 Conector recto"/>
          <p:cNvCxnSpPr/>
          <p:nvPr/>
        </p:nvCxnSpPr>
        <p:spPr>
          <a:xfrm>
            <a:off x="6151418" y="4613584"/>
            <a:ext cx="0" cy="15378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6040576" y="4849114"/>
            <a:ext cx="221675" cy="180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H="1">
            <a:off x="6054426" y="5791249"/>
            <a:ext cx="221675" cy="180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348810" y="4225650"/>
            <a:ext cx="2372765" cy="523220"/>
          </a:xfrm>
          <a:prstGeom prst="rect">
            <a:avLst/>
          </a:prstGeom>
          <a:noFill/>
        </p:spPr>
        <p:txBody>
          <a:bodyPr wrap="none" rtlCol="0">
            <a:spAutoFit/>
          </a:bodyPr>
          <a:lstStyle/>
          <a:p>
            <a:pPr algn="ctr"/>
            <a:r>
              <a:rPr lang="es-CL" sz="2800" dirty="0" smtClean="0"/>
              <a:t>e</a:t>
            </a:r>
            <a:r>
              <a:rPr lang="es-CL" sz="2800" baseline="-25000" dirty="0" smtClean="0"/>
              <a:t>n</a:t>
            </a:r>
            <a:r>
              <a:rPr lang="es-CL" sz="2800" dirty="0" smtClean="0"/>
              <a:t> </a:t>
            </a:r>
            <a:r>
              <a:rPr lang="en-US" sz="2800" dirty="0" smtClean="0"/>
              <a:t>= e</a:t>
            </a:r>
            <a:r>
              <a:rPr lang="en-US" sz="2800" baseline="-25000" dirty="0" smtClean="0"/>
              <a:t>a</a:t>
            </a:r>
            <a:r>
              <a:rPr lang="en-US" sz="2800" dirty="0" smtClean="0"/>
              <a:t> + </a:t>
            </a:r>
            <a:r>
              <a:rPr lang="en-US" sz="2800" dirty="0" err="1" smtClean="0"/>
              <a:t>e</a:t>
            </a:r>
            <a:r>
              <a:rPr lang="en-US" sz="2800" baseline="-25000" dirty="0" err="1" smtClean="0"/>
              <a:t>r</a:t>
            </a:r>
            <a:r>
              <a:rPr lang="en-US" sz="2800" dirty="0" smtClean="0"/>
              <a:t>  ± </a:t>
            </a:r>
            <a:r>
              <a:rPr lang="en-US" sz="2800" dirty="0" smtClean="0">
                <a:sym typeface="Symbol"/>
              </a:rPr>
              <a:t></a:t>
            </a:r>
            <a:endParaRPr lang="en-US" sz="2800" dirty="0"/>
          </a:p>
        </p:txBody>
      </p:sp>
      <p:sp>
        <p:nvSpPr>
          <p:cNvPr id="14" name="13 CuadroTexto"/>
          <p:cNvSpPr txBox="1"/>
          <p:nvPr/>
        </p:nvSpPr>
        <p:spPr>
          <a:xfrm>
            <a:off x="6442343" y="5126220"/>
            <a:ext cx="478016" cy="523220"/>
          </a:xfrm>
          <a:prstGeom prst="rect">
            <a:avLst/>
          </a:prstGeom>
          <a:noFill/>
        </p:spPr>
        <p:txBody>
          <a:bodyPr wrap="none" rtlCol="0">
            <a:spAutoFit/>
          </a:bodyPr>
          <a:lstStyle/>
          <a:p>
            <a:pPr algn="ctr"/>
            <a:r>
              <a:rPr lang="en-US" sz="2800" dirty="0" smtClean="0"/>
              <a:t>e</a:t>
            </a:r>
            <a:r>
              <a:rPr lang="en-US" sz="2800" baseline="-25000" dirty="0" smtClean="0"/>
              <a:t>a</a:t>
            </a:r>
            <a:endParaRPr lang="en-US" sz="2800" baseline="-25000" dirty="0"/>
          </a:p>
        </p:txBody>
      </p:sp>
    </p:spTree>
    <p:extLst>
      <p:ext uri="{BB962C8B-B14F-4D97-AF65-F5344CB8AC3E}">
        <p14:creationId xmlns:p14="http://schemas.microsoft.com/office/powerpoint/2010/main" xmlns="" val="27815536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781397" y="1733550"/>
            <a:ext cx="10432988" cy="4575769"/>
          </a:xfrm>
        </p:spPr>
        <p:txBody>
          <a:bodyPr>
            <a:normAutofit/>
          </a:bodyPr>
          <a:lstStyle/>
          <a:p>
            <a:pPr marL="457200" indent="-400050" algn="just">
              <a:defRPr/>
            </a:pPr>
            <a:r>
              <a:rPr lang="es-ES_tradnl" dirty="0" smtClean="0"/>
              <a:t>Espesor acero (ASTM):	± 10%	    afecta el producto</a:t>
            </a:r>
          </a:p>
          <a:p>
            <a:pPr marL="457200" indent="-400050" algn="just">
              <a:defRPr/>
            </a:pPr>
            <a:r>
              <a:rPr lang="es-ES_tradnl" dirty="0" smtClean="0"/>
              <a:t>Espesor de Diseño (AISI):	± 5%	    afecta el cálculo</a:t>
            </a:r>
          </a:p>
          <a:p>
            <a:pPr marL="457200" indent="-400050" algn="just">
              <a:buNone/>
              <a:defRPr/>
            </a:pPr>
            <a:endParaRPr lang="es-ES_tradnl" dirty="0" smtClean="0"/>
          </a:p>
          <a:p>
            <a:pPr marL="457200" indent="-400050" algn="just">
              <a:buNone/>
              <a:defRPr/>
            </a:pPr>
            <a:r>
              <a:rPr lang="es-ES_tradnl" dirty="0" smtClean="0"/>
              <a:t>Ambas tolerancias respecto del espesor no se refieren a lo mismo:</a:t>
            </a:r>
          </a:p>
          <a:p>
            <a:pPr marL="457200" indent="-400050" algn="just">
              <a:defRPr/>
            </a:pPr>
            <a:r>
              <a:rPr lang="es-ES_tradnl" dirty="0" smtClean="0"/>
              <a:t>Tolerancia de 10% en la materia prima se refiere a la variabilidad del proceso de laminación.  Límites de control</a:t>
            </a:r>
          </a:p>
          <a:p>
            <a:pPr marL="457200" indent="-400050" algn="just">
              <a:defRPr/>
            </a:pPr>
            <a:r>
              <a:rPr lang="es-ES_tradnl" dirty="0" smtClean="0"/>
              <a:t>Desviación de 5% respecto al valor de diseño se refiere a la confiabilidad del modelo de cálculo.  Correlación experimental</a:t>
            </a:r>
          </a:p>
          <a:p>
            <a:pPr marL="457200" indent="-400050" algn="just">
              <a:buNone/>
              <a:defRPr/>
            </a:pPr>
            <a:endParaRPr lang="es-ES_tradnl" dirty="0" smtClean="0"/>
          </a:p>
        </p:txBody>
      </p:sp>
      <p:sp>
        <p:nvSpPr>
          <p:cNvPr id="6" name="5 Título"/>
          <p:cNvSpPr>
            <a:spLocks noGrp="1"/>
          </p:cNvSpPr>
          <p:nvPr>
            <p:ph type="title" idx="4294967295"/>
          </p:nvPr>
        </p:nvSpPr>
        <p:spPr>
          <a:xfrm>
            <a:off x="838200" y="1095375"/>
            <a:ext cx="10515600" cy="600075"/>
          </a:xfrm>
        </p:spPr>
        <p:txBody>
          <a:bodyPr vert="horz" lIns="91440" tIns="45720" rIns="91440" bIns="45720" rtlCol="0" anchor="ctr">
            <a:normAutofit/>
          </a:bodyPr>
          <a:lstStyle/>
          <a:p>
            <a:pPr>
              <a:defRPr/>
            </a:pPr>
            <a:r>
              <a:rPr lang="es-CL" sz="2400" b="1" dirty="0" smtClean="0">
                <a:latin typeface="+mn-lt"/>
                <a:ea typeface="+mn-ea"/>
                <a:cs typeface="+mn-cs"/>
              </a:rPr>
              <a:t>TOLERANCIAS</a:t>
            </a:r>
          </a:p>
        </p:txBody>
      </p:sp>
      <p:sp>
        <p:nvSpPr>
          <p:cNvPr id="4" name="3 CuadroTexto"/>
          <p:cNvSpPr txBox="1"/>
          <p:nvPr/>
        </p:nvSpPr>
        <p:spPr>
          <a:xfrm>
            <a:off x="2067262" y="5777347"/>
            <a:ext cx="7992829" cy="646331"/>
          </a:xfrm>
          <a:prstGeom prst="rect">
            <a:avLst/>
          </a:prstGeom>
          <a:solidFill>
            <a:srgbClr val="FFE593"/>
          </a:solidFill>
        </p:spPr>
        <p:txBody>
          <a:bodyPr wrap="none" rtlCol="0">
            <a:spAutoFit/>
          </a:bodyPr>
          <a:lstStyle/>
          <a:p>
            <a:pPr algn="ctr"/>
            <a:r>
              <a:rPr lang="es-ES_tradnl" sz="3600" b="1" dirty="0" smtClean="0"/>
              <a:t>¿Cómo compatibilizar ambos conceptos?</a:t>
            </a:r>
          </a:p>
        </p:txBody>
      </p:sp>
    </p:spTree>
    <p:extLst>
      <p:ext uri="{BB962C8B-B14F-4D97-AF65-F5344CB8AC3E}">
        <p14:creationId xmlns:p14="http://schemas.microsoft.com/office/powerpoint/2010/main" xmlns="" val="31315618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28365" y="1480135"/>
            <a:ext cx="3048000" cy="461665"/>
          </a:xfrm>
          <a:prstGeom prst="rect">
            <a:avLst/>
          </a:prstGeom>
          <a:solidFill>
            <a:schemeClr val="accent1">
              <a:lumMod val="40000"/>
              <a:lumOff val="60000"/>
            </a:schemeClr>
          </a:solidFill>
        </p:spPr>
        <p:txBody>
          <a:bodyPr wrap="square" rtlCol="0">
            <a:spAutoFit/>
          </a:bodyPr>
          <a:lstStyle/>
          <a:p>
            <a:pPr algn="ctr"/>
            <a:r>
              <a:rPr lang="es-CL" sz="2400" b="1" dirty="0" smtClean="0"/>
              <a:t>Fabricación  </a:t>
            </a:r>
            <a:r>
              <a:rPr lang="es-CL" sz="2400" b="1" dirty="0" smtClean="0">
                <a:sym typeface="Symbol"/>
              </a:rPr>
              <a:t></a:t>
            </a:r>
            <a:r>
              <a:rPr lang="es-CL" sz="2400" b="1" dirty="0" smtClean="0"/>
              <a:t>10%</a:t>
            </a:r>
            <a:endParaRPr lang="es-CL" sz="2400" b="1" dirty="0"/>
          </a:p>
        </p:txBody>
      </p:sp>
      <p:sp>
        <p:nvSpPr>
          <p:cNvPr id="7" name="6 CuadroTexto"/>
          <p:cNvSpPr txBox="1"/>
          <p:nvPr/>
        </p:nvSpPr>
        <p:spPr>
          <a:xfrm>
            <a:off x="979065" y="2095500"/>
            <a:ext cx="4635500" cy="1569660"/>
          </a:xfrm>
          <a:prstGeom prst="rect">
            <a:avLst/>
          </a:prstGeom>
          <a:solidFill>
            <a:schemeClr val="accent1">
              <a:lumMod val="40000"/>
              <a:lumOff val="60000"/>
            </a:schemeClr>
          </a:solidFill>
        </p:spPr>
        <p:txBody>
          <a:bodyPr wrap="square" rtlCol="0">
            <a:spAutoFit/>
          </a:bodyPr>
          <a:lstStyle/>
          <a:p>
            <a:pPr>
              <a:buFont typeface="Arial" pitchFamily="34" charset="0"/>
              <a:buChar char="•"/>
            </a:pPr>
            <a:r>
              <a:rPr lang="es-CL" sz="2400" dirty="0" smtClean="0"/>
              <a:t>  Tecnología disponible</a:t>
            </a:r>
          </a:p>
          <a:p>
            <a:pPr>
              <a:buFont typeface="Arial" pitchFamily="34" charset="0"/>
              <a:buChar char="•"/>
            </a:pPr>
            <a:r>
              <a:rPr lang="es-CL" sz="2400" dirty="0" smtClean="0"/>
              <a:t>  Capacidad de procesos:  nivel </a:t>
            </a:r>
            <a:r>
              <a:rPr lang="es-CL" sz="2400" dirty="0" smtClean="0">
                <a:sym typeface="Symbol"/>
              </a:rPr>
              <a:t></a:t>
            </a:r>
            <a:endParaRPr lang="es-CL" sz="2400" dirty="0" smtClean="0"/>
          </a:p>
          <a:p>
            <a:pPr>
              <a:buFont typeface="Arial" pitchFamily="34" charset="0"/>
              <a:buChar char="•"/>
            </a:pPr>
            <a:r>
              <a:rPr lang="es-CL" sz="2400" dirty="0" smtClean="0"/>
              <a:t>  Límites de control</a:t>
            </a:r>
          </a:p>
          <a:p>
            <a:pPr>
              <a:buFont typeface="Arial" pitchFamily="34" charset="0"/>
              <a:buChar char="•"/>
            </a:pPr>
            <a:r>
              <a:rPr lang="es-CL" sz="2400" dirty="0" smtClean="0"/>
              <a:t>  Control estadístico de procesos</a:t>
            </a:r>
            <a:endParaRPr lang="es-CL" sz="2400" dirty="0"/>
          </a:p>
        </p:txBody>
      </p:sp>
      <p:grpSp>
        <p:nvGrpSpPr>
          <p:cNvPr id="2" name="95 Grupo"/>
          <p:cNvGrpSpPr/>
          <p:nvPr/>
        </p:nvGrpSpPr>
        <p:grpSpPr>
          <a:xfrm>
            <a:off x="553615" y="3950579"/>
            <a:ext cx="5289550" cy="2045415"/>
            <a:chOff x="3981450" y="3052763"/>
            <a:chExt cx="7156450" cy="2803525"/>
          </a:xfrm>
        </p:grpSpPr>
        <p:grpSp>
          <p:nvGrpSpPr>
            <p:cNvPr id="3" name="Group 187"/>
            <p:cNvGrpSpPr>
              <a:grpSpLocks/>
            </p:cNvGrpSpPr>
            <p:nvPr/>
          </p:nvGrpSpPr>
          <p:grpSpPr bwMode="auto">
            <a:xfrm>
              <a:off x="4038600" y="3052763"/>
              <a:ext cx="7099300" cy="2427287"/>
              <a:chOff x="96" y="818"/>
              <a:chExt cx="4472" cy="1529"/>
            </a:xfrm>
          </p:grpSpPr>
          <p:sp>
            <p:nvSpPr>
              <p:cNvPr id="9" name="Rectangle 12"/>
              <p:cNvSpPr>
                <a:spLocks noChangeAspect="1" noChangeArrowheads="1"/>
              </p:cNvSpPr>
              <p:nvPr/>
            </p:nvSpPr>
            <p:spPr bwMode="auto">
              <a:xfrm>
                <a:off x="2017" y="834"/>
                <a:ext cx="545" cy="268"/>
              </a:xfrm>
              <a:prstGeom prst="rect">
                <a:avLst/>
              </a:prstGeom>
              <a:noFill/>
              <a:ln w="9525">
                <a:noFill/>
                <a:miter lim="800000"/>
                <a:headEnd/>
                <a:tailEnd/>
              </a:ln>
            </p:spPr>
            <p:txBody>
              <a:bodyPr wrap="none" lIns="0" tIns="0" rIns="0" bIns="0">
                <a:spAutoFit/>
              </a:bodyPr>
              <a:lstStyle/>
              <a:p>
                <a:pPr algn="ctr"/>
                <a:r>
                  <a:rPr lang="es-ES_tradnl" altLang="es-ES_tradnl" sz="1400" b="1" dirty="0"/>
                  <a:t>Proceso</a:t>
                </a:r>
                <a:br>
                  <a:rPr lang="es-ES_tradnl" altLang="es-ES_tradnl" sz="1400" b="1" dirty="0"/>
                </a:br>
                <a:r>
                  <a:rPr lang="es-ES_tradnl" altLang="es-ES_tradnl" sz="1400" b="1" dirty="0"/>
                  <a:t>(centrado)</a:t>
                </a:r>
                <a:endParaRPr lang="es-ES_tradnl" altLang="es-ES_tradnl" b="1" dirty="0"/>
              </a:p>
            </p:txBody>
          </p:sp>
          <p:sp>
            <p:nvSpPr>
              <p:cNvPr id="10" name="Line 87"/>
              <p:cNvSpPr>
                <a:spLocks noChangeShapeType="1"/>
              </p:cNvSpPr>
              <p:nvPr/>
            </p:nvSpPr>
            <p:spPr bwMode="auto">
              <a:xfrm flipV="1">
                <a:off x="2304" y="1152"/>
                <a:ext cx="0" cy="960"/>
              </a:xfrm>
              <a:prstGeom prst="line">
                <a:avLst/>
              </a:prstGeom>
              <a:noFill/>
              <a:ln w="28575">
                <a:solidFill>
                  <a:srgbClr val="FFCC00"/>
                </a:solidFill>
                <a:round/>
                <a:headEnd/>
                <a:tailEnd/>
              </a:ln>
            </p:spPr>
            <p:txBody>
              <a:bodyPr wrap="none" anchor="ctr"/>
              <a:lstStyle/>
              <a:p>
                <a:endParaRPr lang="es-CL"/>
              </a:p>
            </p:txBody>
          </p:sp>
          <p:grpSp>
            <p:nvGrpSpPr>
              <p:cNvPr id="5" name="Group 186"/>
              <p:cNvGrpSpPr>
                <a:grpSpLocks/>
              </p:cNvGrpSpPr>
              <p:nvPr/>
            </p:nvGrpSpPr>
            <p:grpSpPr bwMode="auto">
              <a:xfrm>
                <a:off x="96" y="818"/>
                <a:ext cx="4472" cy="1529"/>
                <a:chOff x="96" y="818"/>
                <a:chExt cx="4472" cy="1529"/>
              </a:xfrm>
            </p:grpSpPr>
            <p:grpSp>
              <p:nvGrpSpPr>
                <p:cNvPr id="6" name="Group 13"/>
                <p:cNvGrpSpPr>
                  <a:grpSpLocks/>
                </p:cNvGrpSpPr>
                <p:nvPr/>
              </p:nvGrpSpPr>
              <p:grpSpPr bwMode="auto">
                <a:xfrm>
                  <a:off x="96" y="1426"/>
                  <a:ext cx="4472" cy="921"/>
                  <a:chOff x="576" y="1666"/>
                  <a:chExt cx="4472" cy="921"/>
                </a:xfrm>
              </p:grpSpPr>
              <p:sp>
                <p:nvSpPr>
                  <p:cNvPr id="19" name="Freeform 14"/>
                  <p:cNvSpPr>
                    <a:spLocks noChangeAspect="1"/>
                  </p:cNvSpPr>
                  <p:nvPr/>
                </p:nvSpPr>
                <p:spPr bwMode="auto">
                  <a:xfrm>
                    <a:off x="2786" y="1666"/>
                    <a:ext cx="2262" cy="707"/>
                  </a:xfrm>
                  <a:custGeom>
                    <a:avLst/>
                    <a:gdLst>
                      <a:gd name="T0" fmla="*/ 0 w 3367"/>
                      <a:gd name="T1" fmla="*/ 0 h 1053"/>
                      <a:gd name="T2" fmla="*/ 19 w 3367"/>
                      <a:gd name="T3" fmla="*/ 0 h 1053"/>
                      <a:gd name="T4" fmla="*/ 39 w 3367"/>
                      <a:gd name="T5" fmla="*/ 3 h 1053"/>
                      <a:gd name="T6" fmla="*/ 76 w 3367"/>
                      <a:gd name="T7" fmla="*/ 12 h 1053"/>
                      <a:gd name="T8" fmla="*/ 105 w 3367"/>
                      <a:gd name="T9" fmla="*/ 25 h 1053"/>
                      <a:gd name="T10" fmla="*/ 130 w 3367"/>
                      <a:gd name="T11" fmla="*/ 39 h 1053"/>
                      <a:gd name="T12" fmla="*/ 146 w 3367"/>
                      <a:gd name="T13" fmla="*/ 52 h 1053"/>
                      <a:gd name="T14" fmla="*/ 163 w 3367"/>
                      <a:gd name="T15" fmla="*/ 64 h 1053"/>
                      <a:gd name="T16" fmla="*/ 188 w 3367"/>
                      <a:gd name="T17" fmla="*/ 90 h 1053"/>
                      <a:gd name="T18" fmla="*/ 216 w 3367"/>
                      <a:gd name="T19" fmla="*/ 117 h 1053"/>
                      <a:gd name="T20" fmla="*/ 238 w 3367"/>
                      <a:gd name="T21" fmla="*/ 142 h 1053"/>
                      <a:gd name="T22" fmla="*/ 260 w 3367"/>
                      <a:gd name="T23" fmla="*/ 166 h 1053"/>
                      <a:gd name="T24" fmla="*/ 302 w 3367"/>
                      <a:gd name="T25" fmla="*/ 201 h 1053"/>
                      <a:gd name="T26" fmla="*/ 339 w 3367"/>
                      <a:gd name="T27" fmla="*/ 224 h 1053"/>
                      <a:gd name="T28" fmla="*/ 373 w 3367"/>
                      <a:gd name="T29" fmla="*/ 241 h 1053"/>
                      <a:gd name="T30" fmla="*/ 410 w 3367"/>
                      <a:gd name="T31" fmla="*/ 257 h 1053"/>
                      <a:gd name="T32" fmla="*/ 447 w 3367"/>
                      <a:gd name="T33" fmla="*/ 270 h 1053"/>
                      <a:gd name="T34" fmla="*/ 511 w 3367"/>
                      <a:gd name="T35" fmla="*/ 287 h 1053"/>
                      <a:gd name="T36" fmla="*/ 544 w 3367"/>
                      <a:gd name="T37" fmla="*/ 293 h 1053"/>
                      <a:gd name="T38" fmla="*/ 577 w 3367"/>
                      <a:gd name="T39" fmla="*/ 297 h 1053"/>
                      <a:gd name="T40" fmla="*/ 606 w 3367"/>
                      <a:gd name="T41" fmla="*/ 299 h 1053"/>
                      <a:gd name="T42" fmla="*/ 632 w 3367"/>
                      <a:gd name="T43" fmla="*/ 301 h 1053"/>
                      <a:gd name="T44" fmla="*/ 679 w 3367"/>
                      <a:gd name="T45" fmla="*/ 304 h 1053"/>
                      <a:gd name="T46" fmla="*/ 715 w 3367"/>
                      <a:gd name="T47" fmla="*/ 306 h 1053"/>
                      <a:gd name="T48" fmla="*/ 766 w 3367"/>
                      <a:gd name="T49" fmla="*/ 308 h 1053"/>
                      <a:gd name="T50" fmla="*/ 883 w 3367"/>
                      <a:gd name="T51" fmla="*/ 312 h 1053"/>
                      <a:gd name="T52" fmla="*/ 951 w 3367"/>
                      <a:gd name="T53" fmla="*/ 312 h 1053"/>
                      <a:gd name="T54" fmla="*/ 1021 w 3367"/>
                      <a:gd name="T55" fmla="*/ 314 h 1053"/>
                      <a:gd name="T56" fmla="*/ 1021 w 3367"/>
                      <a:gd name="T57" fmla="*/ 319 h 1053"/>
                      <a:gd name="T58" fmla="*/ 951 w 3367"/>
                      <a:gd name="T59" fmla="*/ 317 h 1053"/>
                      <a:gd name="T60" fmla="*/ 883 w 3367"/>
                      <a:gd name="T61" fmla="*/ 317 h 1053"/>
                      <a:gd name="T62" fmla="*/ 766 w 3367"/>
                      <a:gd name="T63" fmla="*/ 314 h 1053"/>
                      <a:gd name="T64" fmla="*/ 715 w 3367"/>
                      <a:gd name="T65" fmla="*/ 312 h 1053"/>
                      <a:gd name="T66" fmla="*/ 674 w 3367"/>
                      <a:gd name="T67" fmla="*/ 310 h 1053"/>
                      <a:gd name="T68" fmla="*/ 633 w 3367"/>
                      <a:gd name="T69" fmla="*/ 308 h 1053"/>
                      <a:gd name="T70" fmla="*/ 606 w 3367"/>
                      <a:gd name="T71" fmla="*/ 306 h 1053"/>
                      <a:gd name="T72" fmla="*/ 576 w 3367"/>
                      <a:gd name="T73" fmla="*/ 303 h 1053"/>
                      <a:gd name="T74" fmla="*/ 535 w 3367"/>
                      <a:gd name="T75" fmla="*/ 297 h 1053"/>
                      <a:gd name="T76" fmla="*/ 499 w 3367"/>
                      <a:gd name="T77" fmla="*/ 292 h 1053"/>
                      <a:gd name="T78" fmla="*/ 472 w 3367"/>
                      <a:gd name="T79" fmla="*/ 285 h 1053"/>
                      <a:gd name="T80" fmla="*/ 469 w 3367"/>
                      <a:gd name="T81" fmla="*/ 283 h 1053"/>
                      <a:gd name="T82" fmla="*/ 435 w 3367"/>
                      <a:gd name="T83" fmla="*/ 273 h 1053"/>
                      <a:gd name="T84" fmla="*/ 402 w 3367"/>
                      <a:gd name="T85" fmla="*/ 261 h 1053"/>
                      <a:gd name="T86" fmla="*/ 365 w 3367"/>
                      <a:gd name="T87" fmla="*/ 245 h 1053"/>
                      <a:gd name="T88" fmla="*/ 331 w 3367"/>
                      <a:gd name="T89" fmla="*/ 227 h 1053"/>
                      <a:gd name="T90" fmla="*/ 294 w 3367"/>
                      <a:gd name="T91" fmla="*/ 204 h 1053"/>
                      <a:gd name="T92" fmla="*/ 247 w 3367"/>
                      <a:gd name="T93" fmla="*/ 166 h 1053"/>
                      <a:gd name="T94" fmla="*/ 226 w 3367"/>
                      <a:gd name="T95" fmla="*/ 142 h 1053"/>
                      <a:gd name="T96" fmla="*/ 200 w 3367"/>
                      <a:gd name="T97" fmla="*/ 119 h 1053"/>
                      <a:gd name="T98" fmla="*/ 175 w 3367"/>
                      <a:gd name="T99" fmla="*/ 90 h 1053"/>
                      <a:gd name="T100" fmla="*/ 148 w 3367"/>
                      <a:gd name="T101" fmla="*/ 63 h 1053"/>
                      <a:gd name="T102" fmla="*/ 134 w 3367"/>
                      <a:gd name="T103" fmla="*/ 53 h 1053"/>
                      <a:gd name="T104" fmla="*/ 105 w 3367"/>
                      <a:gd name="T105" fmla="*/ 33 h 1053"/>
                      <a:gd name="T106" fmla="*/ 97 w 3367"/>
                      <a:gd name="T107" fmla="*/ 28 h 1053"/>
                      <a:gd name="T108" fmla="*/ 76 w 3367"/>
                      <a:gd name="T109" fmla="*/ 19 h 1053"/>
                      <a:gd name="T110" fmla="*/ 29 w 3367"/>
                      <a:gd name="T111" fmla="*/ 7 h 1053"/>
                      <a:gd name="T112" fmla="*/ 0 w 3367"/>
                      <a:gd name="T113" fmla="*/ 5 h 1053"/>
                      <a:gd name="T114" fmla="*/ 0 w 3367"/>
                      <a:gd name="T115" fmla="*/ 0 h 10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67"/>
                      <a:gd name="T175" fmla="*/ 0 h 1053"/>
                      <a:gd name="T176" fmla="*/ 3367 w 3367"/>
                      <a:gd name="T177" fmla="*/ 1053 h 10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67" h="1053">
                        <a:moveTo>
                          <a:pt x="0" y="0"/>
                        </a:moveTo>
                        <a:lnTo>
                          <a:pt x="62" y="0"/>
                        </a:lnTo>
                        <a:lnTo>
                          <a:pt x="129" y="11"/>
                        </a:lnTo>
                        <a:lnTo>
                          <a:pt x="250" y="40"/>
                        </a:lnTo>
                        <a:lnTo>
                          <a:pt x="345" y="82"/>
                        </a:lnTo>
                        <a:lnTo>
                          <a:pt x="429" y="128"/>
                        </a:lnTo>
                        <a:lnTo>
                          <a:pt x="484" y="170"/>
                        </a:lnTo>
                        <a:lnTo>
                          <a:pt x="539" y="210"/>
                        </a:lnTo>
                        <a:lnTo>
                          <a:pt x="621" y="298"/>
                        </a:lnTo>
                        <a:lnTo>
                          <a:pt x="714" y="389"/>
                        </a:lnTo>
                        <a:lnTo>
                          <a:pt x="787" y="471"/>
                        </a:lnTo>
                        <a:lnTo>
                          <a:pt x="857" y="548"/>
                        </a:lnTo>
                        <a:lnTo>
                          <a:pt x="994" y="663"/>
                        </a:lnTo>
                        <a:lnTo>
                          <a:pt x="1120" y="740"/>
                        </a:lnTo>
                        <a:lnTo>
                          <a:pt x="1230" y="797"/>
                        </a:lnTo>
                        <a:lnTo>
                          <a:pt x="1352" y="850"/>
                        </a:lnTo>
                        <a:lnTo>
                          <a:pt x="1477" y="890"/>
                        </a:lnTo>
                        <a:lnTo>
                          <a:pt x="1685" y="948"/>
                        </a:lnTo>
                        <a:lnTo>
                          <a:pt x="1795" y="967"/>
                        </a:lnTo>
                        <a:lnTo>
                          <a:pt x="1903" y="980"/>
                        </a:lnTo>
                        <a:lnTo>
                          <a:pt x="1999" y="989"/>
                        </a:lnTo>
                        <a:lnTo>
                          <a:pt x="2082" y="996"/>
                        </a:lnTo>
                        <a:lnTo>
                          <a:pt x="2237" y="1005"/>
                        </a:lnTo>
                        <a:lnTo>
                          <a:pt x="2360" y="1012"/>
                        </a:lnTo>
                        <a:lnTo>
                          <a:pt x="2526" y="1018"/>
                        </a:lnTo>
                        <a:lnTo>
                          <a:pt x="2912" y="1031"/>
                        </a:lnTo>
                        <a:lnTo>
                          <a:pt x="3135" y="1031"/>
                        </a:lnTo>
                        <a:lnTo>
                          <a:pt x="3367" y="1036"/>
                        </a:lnTo>
                        <a:lnTo>
                          <a:pt x="3367" y="1053"/>
                        </a:lnTo>
                        <a:lnTo>
                          <a:pt x="3135" y="1047"/>
                        </a:lnTo>
                        <a:lnTo>
                          <a:pt x="2912" y="1047"/>
                        </a:lnTo>
                        <a:lnTo>
                          <a:pt x="2526" y="1036"/>
                        </a:lnTo>
                        <a:lnTo>
                          <a:pt x="2360" y="1031"/>
                        </a:lnTo>
                        <a:lnTo>
                          <a:pt x="2222" y="1023"/>
                        </a:lnTo>
                        <a:lnTo>
                          <a:pt x="2087" y="1018"/>
                        </a:lnTo>
                        <a:lnTo>
                          <a:pt x="1998" y="1012"/>
                        </a:lnTo>
                        <a:lnTo>
                          <a:pt x="1899" y="1002"/>
                        </a:lnTo>
                        <a:lnTo>
                          <a:pt x="1767" y="983"/>
                        </a:lnTo>
                        <a:lnTo>
                          <a:pt x="1647" y="965"/>
                        </a:lnTo>
                        <a:lnTo>
                          <a:pt x="1555" y="943"/>
                        </a:lnTo>
                        <a:lnTo>
                          <a:pt x="1546" y="936"/>
                        </a:lnTo>
                        <a:lnTo>
                          <a:pt x="1435" y="903"/>
                        </a:lnTo>
                        <a:lnTo>
                          <a:pt x="1325" y="863"/>
                        </a:lnTo>
                        <a:lnTo>
                          <a:pt x="1202" y="810"/>
                        </a:lnTo>
                        <a:lnTo>
                          <a:pt x="1093" y="749"/>
                        </a:lnTo>
                        <a:lnTo>
                          <a:pt x="967" y="674"/>
                        </a:lnTo>
                        <a:lnTo>
                          <a:pt x="815" y="548"/>
                        </a:lnTo>
                        <a:lnTo>
                          <a:pt x="747" y="471"/>
                        </a:lnTo>
                        <a:lnTo>
                          <a:pt x="661" y="391"/>
                        </a:lnTo>
                        <a:lnTo>
                          <a:pt x="579" y="298"/>
                        </a:lnTo>
                        <a:lnTo>
                          <a:pt x="490" y="208"/>
                        </a:lnTo>
                        <a:lnTo>
                          <a:pt x="442" y="175"/>
                        </a:lnTo>
                        <a:lnTo>
                          <a:pt x="345" y="109"/>
                        </a:lnTo>
                        <a:lnTo>
                          <a:pt x="318" y="91"/>
                        </a:lnTo>
                        <a:lnTo>
                          <a:pt x="250" y="64"/>
                        </a:lnTo>
                        <a:lnTo>
                          <a:pt x="96" y="22"/>
                        </a:lnTo>
                        <a:lnTo>
                          <a:pt x="0" y="18"/>
                        </a:lnTo>
                        <a:lnTo>
                          <a:pt x="0" y="0"/>
                        </a:lnTo>
                        <a:close/>
                      </a:path>
                    </a:pathLst>
                  </a:custGeom>
                  <a:solidFill>
                    <a:srgbClr val="FF0000"/>
                  </a:solidFill>
                  <a:ln w="7938">
                    <a:solidFill>
                      <a:srgbClr val="FF0000"/>
                    </a:solidFill>
                    <a:round/>
                    <a:headEnd/>
                    <a:tailEnd/>
                  </a:ln>
                </p:spPr>
                <p:txBody>
                  <a:bodyPr/>
                  <a:lstStyle/>
                  <a:p>
                    <a:endParaRPr lang="es-CL"/>
                  </a:p>
                </p:txBody>
              </p:sp>
              <p:grpSp>
                <p:nvGrpSpPr>
                  <p:cNvPr id="8" name="Group 15"/>
                  <p:cNvGrpSpPr>
                    <a:grpSpLocks/>
                  </p:cNvGrpSpPr>
                  <p:nvPr/>
                </p:nvGrpSpPr>
                <p:grpSpPr bwMode="auto">
                  <a:xfrm>
                    <a:off x="576" y="1666"/>
                    <a:ext cx="4166" cy="921"/>
                    <a:chOff x="576" y="1666"/>
                    <a:chExt cx="4166" cy="921"/>
                  </a:xfrm>
                </p:grpSpPr>
                <p:sp>
                  <p:nvSpPr>
                    <p:cNvPr id="21" name="Freeform 16"/>
                    <p:cNvSpPr>
                      <a:spLocks noChangeAspect="1"/>
                    </p:cNvSpPr>
                    <p:nvPr/>
                  </p:nvSpPr>
                  <p:spPr bwMode="auto">
                    <a:xfrm>
                      <a:off x="4184" y="2333"/>
                      <a:ext cx="40" cy="43"/>
                    </a:xfrm>
                    <a:custGeom>
                      <a:avLst/>
                      <a:gdLst>
                        <a:gd name="T0" fmla="*/ 18 w 60"/>
                        <a:gd name="T1" fmla="*/ 5 h 64"/>
                        <a:gd name="T2" fmla="*/ 14 w 60"/>
                        <a:gd name="T3" fmla="*/ 0 h 64"/>
                        <a:gd name="T4" fmla="*/ 0 w 60"/>
                        <a:gd name="T5" fmla="*/ 15 h 64"/>
                        <a:gd name="T6" fmla="*/ 4 w 60"/>
                        <a:gd name="T7" fmla="*/ 19 h 64"/>
                        <a:gd name="T8" fmla="*/ 18 w 60"/>
                        <a:gd name="T9" fmla="*/ 5 h 64"/>
                        <a:gd name="T10" fmla="*/ 0 60000 65536"/>
                        <a:gd name="T11" fmla="*/ 0 60000 65536"/>
                        <a:gd name="T12" fmla="*/ 0 60000 65536"/>
                        <a:gd name="T13" fmla="*/ 0 60000 65536"/>
                        <a:gd name="T14" fmla="*/ 0 60000 65536"/>
                        <a:gd name="T15" fmla="*/ 0 w 60"/>
                        <a:gd name="T16" fmla="*/ 0 h 64"/>
                        <a:gd name="T17" fmla="*/ 60 w 60"/>
                        <a:gd name="T18" fmla="*/ 64 h 64"/>
                      </a:gdLst>
                      <a:ahLst/>
                      <a:cxnLst>
                        <a:cxn ang="T10">
                          <a:pos x="T0" y="T1"/>
                        </a:cxn>
                        <a:cxn ang="T11">
                          <a:pos x="T2" y="T3"/>
                        </a:cxn>
                        <a:cxn ang="T12">
                          <a:pos x="T4" y="T5"/>
                        </a:cxn>
                        <a:cxn ang="T13">
                          <a:pos x="T6" y="T7"/>
                        </a:cxn>
                        <a:cxn ang="T14">
                          <a:pos x="T8" y="T9"/>
                        </a:cxn>
                      </a:cxnLst>
                      <a:rect l="T15" t="T16" r="T17" b="T18"/>
                      <a:pathLst>
                        <a:path w="60" h="64">
                          <a:moveTo>
                            <a:pt x="60" y="17"/>
                          </a:moveTo>
                          <a:lnTo>
                            <a:pt x="47" y="0"/>
                          </a:lnTo>
                          <a:lnTo>
                            <a:pt x="0" y="48"/>
                          </a:lnTo>
                          <a:lnTo>
                            <a:pt x="13" y="64"/>
                          </a:lnTo>
                          <a:lnTo>
                            <a:pt x="60" y="17"/>
                          </a:lnTo>
                          <a:close/>
                        </a:path>
                      </a:pathLst>
                    </a:custGeom>
                    <a:solidFill>
                      <a:srgbClr val="000000"/>
                    </a:solidFill>
                    <a:ln w="9525">
                      <a:noFill/>
                      <a:round/>
                      <a:headEnd/>
                      <a:tailEnd/>
                    </a:ln>
                  </p:spPr>
                  <p:txBody>
                    <a:bodyPr/>
                    <a:lstStyle/>
                    <a:p>
                      <a:endParaRPr lang="es-CL"/>
                    </a:p>
                  </p:txBody>
                </p:sp>
                <p:sp>
                  <p:nvSpPr>
                    <p:cNvPr id="22" name="Freeform 17"/>
                    <p:cNvSpPr>
                      <a:spLocks noChangeAspect="1"/>
                    </p:cNvSpPr>
                    <p:nvPr/>
                  </p:nvSpPr>
                  <p:spPr bwMode="auto">
                    <a:xfrm>
                      <a:off x="4099" y="2329"/>
                      <a:ext cx="42" cy="43"/>
                    </a:xfrm>
                    <a:custGeom>
                      <a:avLst/>
                      <a:gdLst>
                        <a:gd name="T0" fmla="*/ 19 w 62"/>
                        <a:gd name="T1" fmla="*/ 6 h 62"/>
                        <a:gd name="T2" fmla="*/ 15 w 62"/>
                        <a:gd name="T3" fmla="*/ 0 h 62"/>
                        <a:gd name="T4" fmla="*/ 0 w 62"/>
                        <a:gd name="T5" fmla="*/ 15 h 62"/>
                        <a:gd name="T6" fmla="*/ 4 w 62"/>
                        <a:gd name="T7" fmla="*/ 21 h 62"/>
                        <a:gd name="T8" fmla="*/ 19 w 62"/>
                        <a:gd name="T9" fmla="*/ 6 h 62"/>
                        <a:gd name="T10" fmla="*/ 0 60000 65536"/>
                        <a:gd name="T11" fmla="*/ 0 60000 65536"/>
                        <a:gd name="T12" fmla="*/ 0 60000 65536"/>
                        <a:gd name="T13" fmla="*/ 0 60000 65536"/>
                        <a:gd name="T14" fmla="*/ 0 60000 65536"/>
                        <a:gd name="T15" fmla="*/ 0 w 62"/>
                        <a:gd name="T16" fmla="*/ 0 h 62"/>
                        <a:gd name="T17" fmla="*/ 62 w 62"/>
                        <a:gd name="T18" fmla="*/ 62 h 62"/>
                      </a:gdLst>
                      <a:ahLst/>
                      <a:cxnLst>
                        <a:cxn ang="T10">
                          <a:pos x="T0" y="T1"/>
                        </a:cxn>
                        <a:cxn ang="T11">
                          <a:pos x="T2" y="T3"/>
                        </a:cxn>
                        <a:cxn ang="T12">
                          <a:pos x="T4" y="T5"/>
                        </a:cxn>
                        <a:cxn ang="T13">
                          <a:pos x="T6" y="T7"/>
                        </a:cxn>
                        <a:cxn ang="T14">
                          <a:pos x="T8" y="T9"/>
                        </a:cxn>
                      </a:cxnLst>
                      <a:rect l="T15" t="T16" r="T17" b="T18"/>
                      <a:pathLst>
                        <a:path w="62" h="62">
                          <a:moveTo>
                            <a:pt x="62" y="16"/>
                          </a:moveTo>
                          <a:lnTo>
                            <a:pt x="49" y="0"/>
                          </a:lnTo>
                          <a:lnTo>
                            <a:pt x="0" y="46"/>
                          </a:lnTo>
                          <a:lnTo>
                            <a:pt x="13" y="62"/>
                          </a:lnTo>
                          <a:lnTo>
                            <a:pt x="62" y="16"/>
                          </a:lnTo>
                          <a:close/>
                        </a:path>
                      </a:pathLst>
                    </a:custGeom>
                    <a:solidFill>
                      <a:srgbClr val="000000"/>
                    </a:solidFill>
                    <a:ln w="9525">
                      <a:noFill/>
                      <a:round/>
                      <a:headEnd/>
                      <a:tailEnd/>
                    </a:ln>
                  </p:spPr>
                  <p:txBody>
                    <a:bodyPr/>
                    <a:lstStyle/>
                    <a:p>
                      <a:endParaRPr lang="es-CL"/>
                    </a:p>
                  </p:txBody>
                </p:sp>
                <p:sp>
                  <p:nvSpPr>
                    <p:cNvPr id="23" name="Rectangle 18"/>
                    <p:cNvSpPr>
                      <a:spLocks noChangeAspect="1" noChangeArrowheads="1"/>
                    </p:cNvSpPr>
                    <p:nvPr/>
                  </p:nvSpPr>
                  <p:spPr bwMode="auto">
                    <a:xfrm>
                      <a:off x="808" y="2371"/>
                      <a:ext cx="3925" cy="5"/>
                    </a:xfrm>
                    <a:prstGeom prst="rect">
                      <a:avLst/>
                    </a:prstGeom>
                    <a:solidFill>
                      <a:srgbClr val="00FF00"/>
                    </a:solidFill>
                    <a:ln w="7938">
                      <a:solidFill>
                        <a:srgbClr val="6ACE32"/>
                      </a:solidFill>
                      <a:miter lim="800000"/>
                      <a:headEnd/>
                      <a:tailEnd/>
                    </a:ln>
                  </p:spPr>
                  <p:txBody>
                    <a:bodyPr/>
                    <a:lstStyle/>
                    <a:p>
                      <a:endParaRPr lang="es-CL"/>
                    </a:p>
                  </p:txBody>
                </p:sp>
                <p:sp>
                  <p:nvSpPr>
                    <p:cNvPr id="24" name="Freeform 19"/>
                    <p:cNvSpPr>
                      <a:spLocks noChangeAspect="1"/>
                    </p:cNvSpPr>
                    <p:nvPr/>
                  </p:nvSpPr>
                  <p:spPr bwMode="auto">
                    <a:xfrm>
                      <a:off x="576" y="1666"/>
                      <a:ext cx="2210" cy="668"/>
                    </a:xfrm>
                    <a:custGeom>
                      <a:avLst/>
                      <a:gdLst>
                        <a:gd name="T0" fmla="*/ 983 w 3291"/>
                        <a:gd name="T1" fmla="*/ 5 h 994"/>
                        <a:gd name="T2" fmla="*/ 951 w 3291"/>
                        <a:gd name="T3" fmla="*/ 12 h 994"/>
                        <a:gd name="T4" fmla="*/ 931 w 3291"/>
                        <a:gd name="T5" fmla="*/ 22 h 994"/>
                        <a:gd name="T6" fmla="*/ 900 w 3291"/>
                        <a:gd name="T7" fmla="*/ 40 h 994"/>
                        <a:gd name="T8" fmla="*/ 876 w 3291"/>
                        <a:gd name="T9" fmla="*/ 60 h 994"/>
                        <a:gd name="T10" fmla="*/ 837 w 3291"/>
                        <a:gd name="T11" fmla="*/ 112 h 994"/>
                        <a:gd name="T12" fmla="*/ 782 w 3291"/>
                        <a:gd name="T13" fmla="*/ 178 h 994"/>
                        <a:gd name="T14" fmla="*/ 739 w 3291"/>
                        <a:gd name="T15" fmla="*/ 215 h 994"/>
                        <a:gd name="T16" fmla="*/ 686 w 3291"/>
                        <a:gd name="T17" fmla="*/ 247 h 994"/>
                        <a:gd name="T18" fmla="*/ 646 w 3291"/>
                        <a:gd name="T19" fmla="*/ 263 h 994"/>
                        <a:gd name="T20" fmla="*/ 608 w 3291"/>
                        <a:gd name="T21" fmla="*/ 274 h 994"/>
                        <a:gd name="T22" fmla="*/ 545 w 3291"/>
                        <a:gd name="T23" fmla="*/ 285 h 994"/>
                        <a:gd name="T24" fmla="*/ 503 w 3291"/>
                        <a:gd name="T25" fmla="*/ 290 h 994"/>
                        <a:gd name="T26" fmla="*/ 441 w 3291"/>
                        <a:gd name="T27" fmla="*/ 294 h 994"/>
                        <a:gd name="T28" fmla="*/ 311 w 3291"/>
                        <a:gd name="T29" fmla="*/ 298 h 994"/>
                        <a:gd name="T30" fmla="*/ 204 w 3291"/>
                        <a:gd name="T31" fmla="*/ 300 h 994"/>
                        <a:gd name="T32" fmla="*/ 1 w 3291"/>
                        <a:gd name="T33" fmla="*/ 302 h 994"/>
                        <a:gd name="T34" fmla="*/ 142 w 3291"/>
                        <a:gd name="T35" fmla="*/ 297 h 994"/>
                        <a:gd name="T36" fmla="*/ 259 w 3291"/>
                        <a:gd name="T37" fmla="*/ 295 h 994"/>
                        <a:gd name="T38" fmla="*/ 402 w 3291"/>
                        <a:gd name="T39" fmla="*/ 290 h 994"/>
                        <a:gd name="T40" fmla="*/ 474 w 3291"/>
                        <a:gd name="T41" fmla="*/ 287 h 994"/>
                        <a:gd name="T42" fmla="*/ 526 w 3291"/>
                        <a:gd name="T43" fmla="*/ 282 h 994"/>
                        <a:gd name="T44" fmla="*/ 563 w 3291"/>
                        <a:gd name="T45" fmla="*/ 277 h 994"/>
                        <a:gd name="T46" fmla="*/ 598 w 3291"/>
                        <a:gd name="T47" fmla="*/ 269 h 994"/>
                        <a:gd name="T48" fmla="*/ 641 w 3291"/>
                        <a:gd name="T49" fmla="*/ 258 h 994"/>
                        <a:gd name="T50" fmla="*/ 678 w 3291"/>
                        <a:gd name="T51" fmla="*/ 243 h 994"/>
                        <a:gd name="T52" fmla="*/ 733 w 3291"/>
                        <a:gd name="T53" fmla="*/ 212 h 994"/>
                        <a:gd name="T54" fmla="*/ 773 w 3291"/>
                        <a:gd name="T55" fmla="*/ 178 h 994"/>
                        <a:gd name="T56" fmla="*/ 827 w 3291"/>
                        <a:gd name="T57" fmla="*/ 112 h 994"/>
                        <a:gd name="T58" fmla="*/ 867 w 3291"/>
                        <a:gd name="T59" fmla="*/ 60 h 994"/>
                        <a:gd name="T60" fmla="*/ 880 w 3291"/>
                        <a:gd name="T61" fmla="*/ 46 h 994"/>
                        <a:gd name="T62" fmla="*/ 903 w 3291"/>
                        <a:gd name="T63" fmla="*/ 28 h 994"/>
                        <a:gd name="T64" fmla="*/ 941 w 3291"/>
                        <a:gd name="T65" fmla="*/ 8 h 994"/>
                        <a:gd name="T66" fmla="*/ 978 w 3291"/>
                        <a:gd name="T67" fmla="*/ 0 h 994"/>
                        <a:gd name="T68" fmla="*/ 997 w 3291"/>
                        <a:gd name="T69" fmla="*/ 5 h 9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1"/>
                        <a:gd name="T106" fmla="*/ 0 h 994"/>
                        <a:gd name="T107" fmla="*/ 3291 w 3291"/>
                        <a:gd name="T108" fmla="*/ 994 h 9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1" h="994">
                          <a:moveTo>
                            <a:pt x="3291" y="16"/>
                          </a:moveTo>
                          <a:lnTo>
                            <a:pt x="3247" y="16"/>
                          </a:lnTo>
                          <a:lnTo>
                            <a:pt x="3196" y="22"/>
                          </a:lnTo>
                          <a:lnTo>
                            <a:pt x="3141" y="40"/>
                          </a:lnTo>
                          <a:lnTo>
                            <a:pt x="3102" y="55"/>
                          </a:lnTo>
                          <a:lnTo>
                            <a:pt x="3073" y="71"/>
                          </a:lnTo>
                          <a:lnTo>
                            <a:pt x="3038" y="89"/>
                          </a:lnTo>
                          <a:lnTo>
                            <a:pt x="2971" y="131"/>
                          </a:lnTo>
                          <a:lnTo>
                            <a:pt x="2936" y="162"/>
                          </a:lnTo>
                          <a:lnTo>
                            <a:pt x="2894" y="197"/>
                          </a:lnTo>
                          <a:lnTo>
                            <a:pt x="2830" y="281"/>
                          </a:lnTo>
                          <a:lnTo>
                            <a:pt x="2766" y="367"/>
                          </a:lnTo>
                          <a:lnTo>
                            <a:pt x="2702" y="451"/>
                          </a:lnTo>
                          <a:lnTo>
                            <a:pt x="2583" y="588"/>
                          </a:lnTo>
                          <a:lnTo>
                            <a:pt x="2505" y="665"/>
                          </a:lnTo>
                          <a:lnTo>
                            <a:pt x="2442" y="709"/>
                          </a:lnTo>
                          <a:lnTo>
                            <a:pt x="2358" y="764"/>
                          </a:lnTo>
                          <a:lnTo>
                            <a:pt x="2263" y="813"/>
                          </a:lnTo>
                          <a:lnTo>
                            <a:pt x="2181" y="850"/>
                          </a:lnTo>
                          <a:lnTo>
                            <a:pt x="2132" y="868"/>
                          </a:lnTo>
                          <a:lnTo>
                            <a:pt x="2080" y="883"/>
                          </a:lnTo>
                          <a:lnTo>
                            <a:pt x="2006" y="903"/>
                          </a:lnTo>
                          <a:lnTo>
                            <a:pt x="1923" y="919"/>
                          </a:lnTo>
                          <a:lnTo>
                            <a:pt x="1801" y="939"/>
                          </a:lnTo>
                          <a:lnTo>
                            <a:pt x="1731" y="948"/>
                          </a:lnTo>
                          <a:lnTo>
                            <a:pt x="1660" y="956"/>
                          </a:lnTo>
                          <a:lnTo>
                            <a:pt x="1565" y="961"/>
                          </a:lnTo>
                          <a:lnTo>
                            <a:pt x="1455" y="967"/>
                          </a:lnTo>
                          <a:lnTo>
                            <a:pt x="1327" y="972"/>
                          </a:lnTo>
                          <a:lnTo>
                            <a:pt x="1028" y="983"/>
                          </a:lnTo>
                          <a:lnTo>
                            <a:pt x="856" y="989"/>
                          </a:lnTo>
                          <a:lnTo>
                            <a:pt x="673" y="989"/>
                          </a:lnTo>
                          <a:lnTo>
                            <a:pt x="470" y="994"/>
                          </a:lnTo>
                          <a:lnTo>
                            <a:pt x="4" y="994"/>
                          </a:lnTo>
                          <a:lnTo>
                            <a:pt x="0" y="978"/>
                          </a:lnTo>
                          <a:lnTo>
                            <a:pt x="470" y="978"/>
                          </a:lnTo>
                          <a:lnTo>
                            <a:pt x="673" y="972"/>
                          </a:lnTo>
                          <a:lnTo>
                            <a:pt x="856" y="972"/>
                          </a:lnTo>
                          <a:lnTo>
                            <a:pt x="1028" y="967"/>
                          </a:lnTo>
                          <a:lnTo>
                            <a:pt x="1327" y="956"/>
                          </a:lnTo>
                          <a:lnTo>
                            <a:pt x="1455" y="950"/>
                          </a:lnTo>
                          <a:lnTo>
                            <a:pt x="1565" y="945"/>
                          </a:lnTo>
                          <a:lnTo>
                            <a:pt x="1660" y="939"/>
                          </a:lnTo>
                          <a:lnTo>
                            <a:pt x="1739" y="928"/>
                          </a:lnTo>
                          <a:lnTo>
                            <a:pt x="1801" y="923"/>
                          </a:lnTo>
                          <a:lnTo>
                            <a:pt x="1859" y="912"/>
                          </a:lnTo>
                          <a:lnTo>
                            <a:pt x="1916" y="901"/>
                          </a:lnTo>
                          <a:lnTo>
                            <a:pt x="1974" y="886"/>
                          </a:lnTo>
                          <a:lnTo>
                            <a:pt x="2038" y="872"/>
                          </a:lnTo>
                          <a:lnTo>
                            <a:pt x="2115" y="850"/>
                          </a:lnTo>
                          <a:lnTo>
                            <a:pt x="2196" y="819"/>
                          </a:lnTo>
                          <a:lnTo>
                            <a:pt x="2239" y="802"/>
                          </a:lnTo>
                          <a:lnTo>
                            <a:pt x="2336" y="753"/>
                          </a:lnTo>
                          <a:lnTo>
                            <a:pt x="2422" y="698"/>
                          </a:lnTo>
                          <a:lnTo>
                            <a:pt x="2488" y="643"/>
                          </a:lnTo>
                          <a:lnTo>
                            <a:pt x="2552" y="588"/>
                          </a:lnTo>
                          <a:lnTo>
                            <a:pt x="2669" y="451"/>
                          </a:lnTo>
                          <a:lnTo>
                            <a:pt x="2733" y="367"/>
                          </a:lnTo>
                          <a:lnTo>
                            <a:pt x="2799" y="281"/>
                          </a:lnTo>
                          <a:lnTo>
                            <a:pt x="2863" y="197"/>
                          </a:lnTo>
                          <a:lnTo>
                            <a:pt x="2898" y="159"/>
                          </a:lnTo>
                          <a:lnTo>
                            <a:pt x="2909" y="151"/>
                          </a:lnTo>
                          <a:lnTo>
                            <a:pt x="2945" y="120"/>
                          </a:lnTo>
                          <a:lnTo>
                            <a:pt x="2983" y="93"/>
                          </a:lnTo>
                          <a:lnTo>
                            <a:pt x="3044" y="56"/>
                          </a:lnTo>
                          <a:lnTo>
                            <a:pt x="3110" y="27"/>
                          </a:lnTo>
                          <a:lnTo>
                            <a:pt x="3163" y="11"/>
                          </a:lnTo>
                          <a:lnTo>
                            <a:pt x="3228" y="0"/>
                          </a:lnTo>
                          <a:lnTo>
                            <a:pt x="3291" y="0"/>
                          </a:lnTo>
                          <a:lnTo>
                            <a:pt x="3291" y="16"/>
                          </a:lnTo>
                          <a:close/>
                        </a:path>
                      </a:pathLst>
                    </a:custGeom>
                    <a:solidFill>
                      <a:srgbClr val="FF0000"/>
                    </a:solidFill>
                    <a:ln w="7938">
                      <a:solidFill>
                        <a:srgbClr val="FF0000"/>
                      </a:solidFill>
                      <a:round/>
                      <a:headEnd/>
                      <a:tailEnd/>
                    </a:ln>
                  </p:spPr>
                  <p:txBody>
                    <a:bodyPr/>
                    <a:lstStyle/>
                    <a:p>
                      <a:endParaRPr lang="es-CL"/>
                    </a:p>
                  </p:txBody>
                </p:sp>
                <p:sp>
                  <p:nvSpPr>
                    <p:cNvPr id="25" name="Rectangle 20"/>
                    <p:cNvSpPr>
                      <a:spLocks noChangeAspect="1" noChangeArrowheads="1"/>
                    </p:cNvSpPr>
                    <p:nvPr/>
                  </p:nvSpPr>
                  <p:spPr bwMode="auto">
                    <a:xfrm>
                      <a:off x="807" y="2418"/>
                      <a:ext cx="207" cy="165"/>
                    </a:xfrm>
                    <a:prstGeom prst="rect">
                      <a:avLst/>
                    </a:prstGeom>
                    <a:noFill/>
                    <a:ln w="9525">
                      <a:noFill/>
                      <a:miter lim="800000"/>
                      <a:headEnd/>
                      <a:tailEnd/>
                    </a:ln>
                  </p:spPr>
                  <p:txBody>
                    <a:bodyPr/>
                    <a:lstStyle/>
                    <a:p>
                      <a:endParaRPr lang="es-CL"/>
                    </a:p>
                  </p:txBody>
                </p:sp>
                <p:sp>
                  <p:nvSpPr>
                    <p:cNvPr id="26" name="Rectangle 21"/>
                    <p:cNvSpPr>
                      <a:spLocks noChangeAspect="1" noChangeArrowheads="1"/>
                    </p:cNvSpPr>
                    <p:nvPr/>
                  </p:nvSpPr>
                  <p:spPr bwMode="auto">
                    <a:xfrm>
                      <a:off x="807"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27" name="Rectangle 22"/>
                    <p:cNvSpPr>
                      <a:spLocks noChangeAspect="1" noChangeArrowheads="1"/>
                    </p:cNvSpPr>
                    <p:nvPr/>
                  </p:nvSpPr>
                  <p:spPr bwMode="auto">
                    <a:xfrm>
                      <a:off x="853" y="2431"/>
                      <a:ext cx="58" cy="125"/>
                    </a:xfrm>
                    <a:prstGeom prst="rect">
                      <a:avLst/>
                    </a:prstGeom>
                    <a:noFill/>
                    <a:ln w="9525">
                      <a:noFill/>
                      <a:miter lim="800000"/>
                      <a:headEnd/>
                      <a:tailEnd/>
                    </a:ln>
                  </p:spPr>
                  <p:txBody>
                    <a:bodyPr wrap="none" lIns="0" tIns="0" rIns="0" bIns="0">
                      <a:spAutoFit/>
                    </a:bodyPr>
                    <a:lstStyle/>
                    <a:p>
                      <a:r>
                        <a:rPr lang="es-ES_tradnl" altLang="es-ES_tradnl" sz="1300"/>
                        <a:t>6</a:t>
                      </a:r>
                      <a:endParaRPr lang="es-ES_tradnl" altLang="es-ES_tradnl"/>
                    </a:p>
                  </p:txBody>
                </p:sp>
                <p:sp>
                  <p:nvSpPr>
                    <p:cNvPr id="28" name="Rectangle 23"/>
                    <p:cNvSpPr>
                      <a:spLocks noChangeAspect="1" noChangeArrowheads="1"/>
                    </p:cNvSpPr>
                    <p:nvPr/>
                  </p:nvSpPr>
                  <p:spPr bwMode="auto">
                    <a:xfrm>
                      <a:off x="929"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29" name="Rectangle 24"/>
                    <p:cNvSpPr>
                      <a:spLocks noChangeAspect="1" noChangeArrowheads="1"/>
                    </p:cNvSpPr>
                    <p:nvPr/>
                  </p:nvSpPr>
                  <p:spPr bwMode="auto">
                    <a:xfrm>
                      <a:off x="4192" y="2418"/>
                      <a:ext cx="240" cy="165"/>
                    </a:xfrm>
                    <a:prstGeom prst="rect">
                      <a:avLst/>
                    </a:prstGeom>
                    <a:noFill/>
                    <a:ln w="9525">
                      <a:noFill/>
                      <a:miter lim="800000"/>
                      <a:headEnd/>
                      <a:tailEnd/>
                    </a:ln>
                  </p:spPr>
                  <p:txBody>
                    <a:bodyPr/>
                    <a:lstStyle/>
                    <a:p>
                      <a:endParaRPr lang="es-CL"/>
                    </a:p>
                  </p:txBody>
                </p:sp>
                <p:sp>
                  <p:nvSpPr>
                    <p:cNvPr id="30" name="Rectangle 25"/>
                    <p:cNvSpPr>
                      <a:spLocks noChangeAspect="1" noChangeArrowheads="1"/>
                    </p:cNvSpPr>
                    <p:nvPr/>
                  </p:nvSpPr>
                  <p:spPr bwMode="auto">
                    <a:xfrm>
                      <a:off x="4192" y="2431"/>
                      <a:ext cx="119" cy="125"/>
                    </a:xfrm>
                    <a:prstGeom prst="rect">
                      <a:avLst/>
                    </a:prstGeom>
                    <a:noFill/>
                    <a:ln w="9525">
                      <a:noFill/>
                      <a:miter lim="800000"/>
                      <a:headEnd/>
                      <a:tailEnd/>
                    </a:ln>
                  </p:spPr>
                  <p:txBody>
                    <a:bodyPr wrap="none" lIns="0" tIns="0" rIns="0" bIns="0">
                      <a:spAutoFit/>
                    </a:bodyPr>
                    <a:lstStyle/>
                    <a:p>
                      <a:r>
                        <a:rPr lang="es-ES_tradnl" altLang="es-ES_tradnl" sz="1300"/>
                        <a:t>+5</a:t>
                      </a:r>
                      <a:endParaRPr lang="es-ES_tradnl" altLang="es-ES_tradnl"/>
                    </a:p>
                  </p:txBody>
                </p:sp>
                <p:sp>
                  <p:nvSpPr>
                    <p:cNvPr id="31" name="Rectangle 26"/>
                    <p:cNvSpPr>
                      <a:spLocks noChangeAspect="1" noChangeArrowheads="1"/>
                    </p:cNvSpPr>
                    <p:nvPr/>
                  </p:nvSpPr>
                  <p:spPr bwMode="auto">
                    <a:xfrm>
                      <a:off x="4348"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32" name="Rectangle 27"/>
                    <p:cNvSpPr>
                      <a:spLocks noChangeAspect="1" noChangeArrowheads="1"/>
                    </p:cNvSpPr>
                    <p:nvPr/>
                  </p:nvSpPr>
                  <p:spPr bwMode="auto">
                    <a:xfrm>
                      <a:off x="4501" y="2422"/>
                      <a:ext cx="241" cy="165"/>
                    </a:xfrm>
                    <a:prstGeom prst="rect">
                      <a:avLst/>
                    </a:prstGeom>
                    <a:noFill/>
                    <a:ln w="9525">
                      <a:noFill/>
                      <a:miter lim="800000"/>
                      <a:headEnd/>
                      <a:tailEnd/>
                    </a:ln>
                  </p:spPr>
                  <p:txBody>
                    <a:bodyPr/>
                    <a:lstStyle/>
                    <a:p>
                      <a:endParaRPr lang="es-CL"/>
                    </a:p>
                  </p:txBody>
                </p:sp>
                <p:sp>
                  <p:nvSpPr>
                    <p:cNvPr id="33" name="Rectangle 28"/>
                    <p:cNvSpPr>
                      <a:spLocks noChangeAspect="1" noChangeArrowheads="1"/>
                    </p:cNvSpPr>
                    <p:nvPr/>
                  </p:nvSpPr>
                  <p:spPr bwMode="auto">
                    <a:xfrm>
                      <a:off x="4501" y="2435"/>
                      <a:ext cx="119" cy="125"/>
                    </a:xfrm>
                    <a:prstGeom prst="rect">
                      <a:avLst/>
                    </a:prstGeom>
                    <a:noFill/>
                    <a:ln w="9525">
                      <a:noFill/>
                      <a:miter lim="800000"/>
                      <a:headEnd/>
                      <a:tailEnd/>
                    </a:ln>
                  </p:spPr>
                  <p:txBody>
                    <a:bodyPr wrap="none" lIns="0" tIns="0" rIns="0" bIns="0">
                      <a:spAutoFit/>
                    </a:bodyPr>
                    <a:lstStyle/>
                    <a:p>
                      <a:r>
                        <a:rPr lang="es-ES_tradnl" altLang="es-ES_tradnl" sz="1300"/>
                        <a:t>+6</a:t>
                      </a:r>
                      <a:endParaRPr lang="es-ES_tradnl" altLang="es-ES_tradnl"/>
                    </a:p>
                  </p:txBody>
                </p:sp>
                <p:sp>
                  <p:nvSpPr>
                    <p:cNvPr id="34" name="Rectangle 29"/>
                    <p:cNvSpPr>
                      <a:spLocks noChangeAspect="1" noChangeArrowheads="1"/>
                    </p:cNvSpPr>
                    <p:nvPr/>
                  </p:nvSpPr>
                  <p:spPr bwMode="auto">
                    <a:xfrm>
                      <a:off x="4657" y="2419"/>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35" name="Rectangle 30"/>
                    <p:cNvSpPr>
                      <a:spLocks noChangeAspect="1" noChangeArrowheads="1"/>
                    </p:cNvSpPr>
                    <p:nvPr/>
                  </p:nvSpPr>
                  <p:spPr bwMode="auto">
                    <a:xfrm>
                      <a:off x="1531" y="2342"/>
                      <a:ext cx="10" cy="39"/>
                    </a:xfrm>
                    <a:prstGeom prst="rect">
                      <a:avLst/>
                    </a:prstGeom>
                    <a:solidFill>
                      <a:srgbClr val="00FF00"/>
                    </a:solidFill>
                    <a:ln w="7938">
                      <a:solidFill>
                        <a:srgbClr val="6ACE32"/>
                      </a:solidFill>
                      <a:miter lim="800000"/>
                      <a:headEnd/>
                      <a:tailEnd/>
                    </a:ln>
                  </p:spPr>
                  <p:txBody>
                    <a:bodyPr/>
                    <a:lstStyle/>
                    <a:p>
                      <a:endParaRPr lang="es-CL"/>
                    </a:p>
                  </p:txBody>
                </p:sp>
                <p:sp>
                  <p:nvSpPr>
                    <p:cNvPr id="36" name="Rectangle 31"/>
                    <p:cNvSpPr>
                      <a:spLocks noChangeAspect="1" noChangeArrowheads="1"/>
                    </p:cNvSpPr>
                    <p:nvPr/>
                  </p:nvSpPr>
                  <p:spPr bwMode="auto">
                    <a:xfrm>
                      <a:off x="1840" y="2337"/>
                      <a:ext cx="10" cy="44"/>
                    </a:xfrm>
                    <a:prstGeom prst="rect">
                      <a:avLst/>
                    </a:prstGeom>
                    <a:solidFill>
                      <a:srgbClr val="00FF00"/>
                    </a:solidFill>
                    <a:ln w="7938">
                      <a:solidFill>
                        <a:srgbClr val="6ACE32"/>
                      </a:solidFill>
                      <a:miter lim="800000"/>
                      <a:headEnd/>
                      <a:tailEnd/>
                    </a:ln>
                  </p:spPr>
                  <p:txBody>
                    <a:bodyPr/>
                    <a:lstStyle/>
                    <a:p>
                      <a:endParaRPr lang="es-CL"/>
                    </a:p>
                  </p:txBody>
                </p:sp>
                <p:sp>
                  <p:nvSpPr>
                    <p:cNvPr id="37" name="Rectangle 32"/>
                    <p:cNvSpPr>
                      <a:spLocks noChangeAspect="1" noChangeArrowheads="1"/>
                    </p:cNvSpPr>
                    <p:nvPr/>
                  </p:nvSpPr>
                  <p:spPr bwMode="auto">
                    <a:xfrm>
                      <a:off x="2149" y="2342"/>
                      <a:ext cx="10" cy="39"/>
                    </a:xfrm>
                    <a:prstGeom prst="rect">
                      <a:avLst/>
                    </a:prstGeom>
                    <a:solidFill>
                      <a:srgbClr val="00FF00"/>
                    </a:solidFill>
                    <a:ln w="7938">
                      <a:solidFill>
                        <a:srgbClr val="6ACE32"/>
                      </a:solidFill>
                      <a:miter lim="800000"/>
                      <a:headEnd/>
                      <a:tailEnd/>
                    </a:ln>
                  </p:spPr>
                  <p:txBody>
                    <a:bodyPr/>
                    <a:lstStyle/>
                    <a:p>
                      <a:endParaRPr lang="es-CL"/>
                    </a:p>
                  </p:txBody>
                </p:sp>
                <p:sp>
                  <p:nvSpPr>
                    <p:cNvPr id="38" name="Rectangle 33"/>
                    <p:cNvSpPr>
                      <a:spLocks noChangeAspect="1" noChangeArrowheads="1"/>
                    </p:cNvSpPr>
                    <p:nvPr/>
                  </p:nvSpPr>
                  <p:spPr bwMode="auto">
                    <a:xfrm>
                      <a:off x="2464" y="2342"/>
                      <a:ext cx="9" cy="39"/>
                    </a:xfrm>
                    <a:prstGeom prst="rect">
                      <a:avLst/>
                    </a:prstGeom>
                    <a:solidFill>
                      <a:srgbClr val="00FF00"/>
                    </a:solidFill>
                    <a:ln w="7938">
                      <a:solidFill>
                        <a:srgbClr val="6ACE32"/>
                      </a:solidFill>
                      <a:miter lim="800000"/>
                      <a:headEnd/>
                      <a:tailEnd/>
                    </a:ln>
                  </p:spPr>
                  <p:txBody>
                    <a:bodyPr/>
                    <a:lstStyle/>
                    <a:p>
                      <a:endParaRPr lang="es-CL"/>
                    </a:p>
                  </p:txBody>
                </p:sp>
                <p:sp>
                  <p:nvSpPr>
                    <p:cNvPr id="39" name="Rectangle 34"/>
                    <p:cNvSpPr>
                      <a:spLocks noChangeAspect="1" noChangeArrowheads="1"/>
                    </p:cNvSpPr>
                    <p:nvPr/>
                  </p:nvSpPr>
                  <p:spPr bwMode="auto">
                    <a:xfrm>
                      <a:off x="3081" y="2342"/>
                      <a:ext cx="9" cy="43"/>
                    </a:xfrm>
                    <a:prstGeom prst="rect">
                      <a:avLst/>
                    </a:prstGeom>
                    <a:solidFill>
                      <a:srgbClr val="00FF00"/>
                    </a:solidFill>
                    <a:ln w="7938">
                      <a:solidFill>
                        <a:srgbClr val="6ACE32"/>
                      </a:solidFill>
                      <a:miter lim="800000"/>
                      <a:headEnd/>
                      <a:tailEnd/>
                    </a:ln>
                  </p:spPr>
                  <p:txBody>
                    <a:bodyPr/>
                    <a:lstStyle/>
                    <a:p>
                      <a:endParaRPr lang="es-CL"/>
                    </a:p>
                  </p:txBody>
                </p:sp>
                <p:sp>
                  <p:nvSpPr>
                    <p:cNvPr id="40" name="Rectangle 35"/>
                    <p:cNvSpPr>
                      <a:spLocks noChangeAspect="1" noChangeArrowheads="1"/>
                    </p:cNvSpPr>
                    <p:nvPr/>
                  </p:nvSpPr>
                  <p:spPr bwMode="auto">
                    <a:xfrm>
                      <a:off x="3391" y="2337"/>
                      <a:ext cx="8" cy="44"/>
                    </a:xfrm>
                    <a:prstGeom prst="rect">
                      <a:avLst/>
                    </a:prstGeom>
                    <a:solidFill>
                      <a:srgbClr val="00FF00"/>
                    </a:solidFill>
                    <a:ln w="7938">
                      <a:solidFill>
                        <a:srgbClr val="6ACE32"/>
                      </a:solidFill>
                      <a:miter lim="800000"/>
                      <a:headEnd/>
                      <a:tailEnd/>
                    </a:ln>
                  </p:spPr>
                  <p:txBody>
                    <a:bodyPr/>
                    <a:lstStyle/>
                    <a:p>
                      <a:endParaRPr lang="es-CL"/>
                    </a:p>
                  </p:txBody>
                </p:sp>
                <p:sp>
                  <p:nvSpPr>
                    <p:cNvPr id="41" name="Rectangle 36"/>
                    <p:cNvSpPr>
                      <a:spLocks noChangeAspect="1" noChangeArrowheads="1"/>
                    </p:cNvSpPr>
                    <p:nvPr/>
                  </p:nvSpPr>
                  <p:spPr bwMode="auto">
                    <a:xfrm>
                      <a:off x="3693" y="2342"/>
                      <a:ext cx="10" cy="39"/>
                    </a:xfrm>
                    <a:prstGeom prst="rect">
                      <a:avLst/>
                    </a:prstGeom>
                    <a:solidFill>
                      <a:srgbClr val="00FF00"/>
                    </a:solidFill>
                    <a:ln w="7938">
                      <a:solidFill>
                        <a:srgbClr val="6ACE32"/>
                      </a:solidFill>
                      <a:miter lim="800000"/>
                      <a:headEnd/>
                      <a:tailEnd/>
                    </a:ln>
                  </p:spPr>
                  <p:txBody>
                    <a:bodyPr/>
                    <a:lstStyle/>
                    <a:p>
                      <a:endParaRPr lang="es-CL"/>
                    </a:p>
                  </p:txBody>
                </p:sp>
                <p:sp>
                  <p:nvSpPr>
                    <p:cNvPr id="42" name="Rectangle 37"/>
                    <p:cNvSpPr>
                      <a:spLocks noChangeAspect="1" noChangeArrowheads="1"/>
                    </p:cNvSpPr>
                    <p:nvPr/>
                  </p:nvSpPr>
                  <p:spPr bwMode="auto">
                    <a:xfrm>
                      <a:off x="4004" y="2337"/>
                      <a:ext cx="9" cy="44"/>
                    </a:xfrm>
                    <a:prstGeom prst="rect">
                      <a:avLst/>
                    </a:prstGeom>
                    <a:solidFill>
                      <a:srgbClr val="00FF00"/>
                    </a:solidFill>
                    <a:ln w="7938">
                      <a:solidFill>
                        <a:srgbClr val="6ACE32"/>
                      </a:solidFill>
                      <a:miter lim="800000"/>
                      <a:headEnd/>
                      <a:tailEnd/>
                    </a:ln>
                  </p:spPr>
                  <p:txBody>
                    <a:bodyPr/>
                    <a:lstStyle/>
                    <a:p>
                      <a:endParaRPr lang="es-CL"/>
                    </a:p>
                  </p:txBody>
                </p:sp>
                <p:sp>
                  <p:nvSpPr>
                    <p:cNvPr id="43" name="Rectangle 38"/>
                    <p:cNvSpPr>
                      <a:spLocks noChangeAspect="1" noChangeArrowheads="1"/>
                    </p:cNvSpPr>
                    <p:nvPr/>
                  </p:nvSpPr>
                  <p:spPr bwMode="auto">
                    <a:xfrm>
                      <a:off x="4312" y="2337"/>
                      <a:ext cx="9" cy="44"/>
                    </a:xfrm>
                    <a:prstGeom prst="rect">
                      <a:avLst/>
                    </a:prstGeom>
                    <a:solidFill>
                      <a:srgbClr val="00FF00"/>
                    </a:solidFill>
                    <a:ln w="7938">
                      <a:solidFill>
                        <a:srgbClr val="6ACE32"/>
                      </a:solidFill>
                      <a:miter lim="800000"/>
                      <a:headEnd/>
                      <a:tailEnd/>
                    </a:ln>
                  </p:spPr>
                  <p:txBody>
                    <a:bodyPr/>
                    <a:lstStyle/>
                    <a:p>
                      <a:endParaRPr lang="es-CL"/>
                    </a:p>
                  </p:txBody>
                </p:sp>
                <p:sp>
                  <p:nvSpPr>
                    <p:cNvPr id="44" name="Rectangle 39"/>
                    <p:cNvSpPr>
                      <a:spLocks noChangeAspect="1" noChangeArrowheads="1"/>
                    </p:cNvSpPr>
                    <p:nvPr/>
                  </p:nvSpPr>
                  <p:spPr bwMode="auto">
                    <a:xfrm>
                      <a:off x="2780" y="2337"/>
                      <a:ext cx="8" cy="39"/>
                    </a:xfrm>
                    <a:prstGeom prst="rect">
                      <a:avLst/>
                    </a:prstGeom>
                    <a:solidFill>
                      <a:srgbClr val="00FF00"/>
                    </a:solidFill>
                    <a:ln w="7938">
                      <a:solidFill>
                        <a:srgbClr val="6ACE32"/>
                      </a:solidFill>
                      <a:miter lim="800000"/>
                      <a:headEnd/>
                      <a:tailEnd/>
                    </a:ln>
                  </p:spPr>
                  <p:txBody>
                    <a:bodyPr/>
                    <a:lstStyle/>
                    <a:p>
                      <a:endParaRPr lang="es-CL"/>
                    </a:p>
                  </p:txBody>
                </p:sp>
                <p:sp>
                  <p:nvSpPr>
                    <p:cNvPr id="45" name="Rectangle 40"/>
                    <p:cNvSpPr>
                      <a:spLocks noChangeAspect="1" noChangeArrowheads="1"/>
                    </p:cNvSpPr>
                    <p:nvPr/>
                  </p:nvSpPr>
                  <p:spPr bwMode="auto">
                    <a:xfrm>
                      <a:off x="3886" y="2418"/>
                      <a:ext cx="240" cy="165"/>
                    </a:xfrm>
                    <a:prstGeom prst="rect">
                      <a:avLst/>
                    </a:prstGeom>
                    <a:noFill/>
                    <a:ln w="9525">
                      <a:noFill/>
                      <a:miter lim="800000"/>
                      <a:headEnd/>
                      <a:tailEnd/>
                    </a:ln>
                  </p:spPr>
                  <p:txBody>
                    <a:bodyPr/>
                    <a:lstStyle/>
                    <a:p>
                      <a:endParaRPr lang="es-CL"/>
                    </a:p>
                  </p:txBody>
                </p:sp>
                <p:sp>
                  <p:nvSpPr>
                    <p:cNvPr id="46" name="Rectangle 41"/>
                    <p:cNvSpPr>
                      <a:spLocks noChangeAspect="1" noChangeArrowheads="1"/>
                    </p:cNvSpPr>
                    <p:nvPr/>
                  </p:nvSpPr>
                  <p:spPr bwMode="auto">
                    <a:xfrm>
                      <a:off x="3886" y="2431"/>
                      <a:ext cx="119" cy="125"/>
                    </a:xfrm>
                    <a:prstGeom prst="rect">
                      <a:avLst/>
                    </a:prstGeom>
                    <a:noFill/>
                    <a:ln w="9525">
                      <a:noFill/>
                      <a:miter lim="800000"/>
                      <a:headEnd/>
                      <a:tailEnd/>
                    </a:ln>
                  </p:spPr>
                  <p:txBody>
                    <a:bodyPr wrap="none" lIns="0" tIns="0" rIns="0" bIns="0">
                      <a:spAutoFit/>
                    </a:bodyPr>
                    <a:lstStyle/>
                    <a:p>
                      <a:r>
                        <a:rPr lang="es-ES_tradnl" altLang="es-ES_tradnl" sz="1300"/>
                        <a:t>+4</a:t>
                      </a:r>
                      <a:endParaRPr lang="es-ES_tradnl" altLang="es-ES_tradnl"/>
                    </a:p>
                  </p:txBody>
                </p:sp>
                <p:sp>
                  <p:nvSpPr>
                    <p:cNvPr id="47" name="Rectangle 42"/>
                    <p:cNvSpPr>
                      <a:spLocks noChangeAspect="1" noChangeArrowheads="1"/>
                    </p:cNvSpPr>
                    <p:nvPr/>
                  </p:nvSpPr>
                  <p:spPr bwMode="auto">
                    <a:xfrm>
                      <a:off x="4041"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48" name="Rectangle 43"/>
                    <p:cNvSpPr>
                      <a:spLocks noChangeAspect="1" noChangeArrowheads="1"/>
                    </p:cNvSpPr>
                    <p:nvPr/>
                  </p:nvSpPr>
                  <p:spPr bwMode="auto">
                    <a:xfrm>
                      <a:off x="2964" y="2422"/>
                      <a:ext cx="240" cy="165"/>
                    </a:xfrm>
                    <a:prstGeom prst="rect">
                      <a:avLst/>
                    </a:prstGeom>
                    <a:noFill/>
                    <a:ln w="9525">
                      <a:noFill/>
                      <a:miter lim="800000"/>
                      <a:headEnd/>
                      <a:tailEnd/>
                    </a:ln>
                  </p:spPr>
                  <p:txBody>
                    <a:bodyPr/>
                    <a:lstStyle/>
                    <a:p>
                      <a:endParaRPr lang="es-CL"/>
                    </a:p>
                  </p:txBody>
                </p:sp>
                <p:sp>
                  <p:nvSpPr>
                    <p:cNvPr id="49" name="Rectangle 44"/>
                    <p:cNvSpPr>
                      <a:spLocks noChangeAspect="1" noChangeArrowheads="1"/>
                    </p:cNvSpPr>
                    <p:nvPr/>
                  </p:nvSpPr>
                  <p:spPr bwMode="auto">
                    <a:xfrm>
                      <a:off x="2964" y="2435"/>
                      <a:ext cx="119" cy="125"/>
                    </a:xfrm>
                    <a:prstGeom prst="rect">
                      <a:avLst/>
                    </a:prstGeom>
                    <a:noFill/>
                    <a:ln w="9525">
                      <a:noFill/>
                      <a:miter lim="800000"/>
                      <a:headEnd/>
                      <a:tailEnd/>
                    </a:ln>
                  </p:spPr>
                  <p:txBody>
                    <a:bodyPr wrap="none" lIns="0" tIns="0" rIns="0" bIns="0">
                      <a:spAutoFit/>
                    </a:bodyPr>
                    <a:lstStyle/>
                    <a:p>
                      <a:r>
                        <a:rPr lang="es-ES_tradnl" altLang="es-ES_tradnl" sz="1300"/>
                        <a:t>+1</a:t>
                      </a:r>
                      <a:endParaRPr lang="es-ES_tradnl" altLang="es-ES_tradnl"/>
                    </a:p>
                  </p:txBody>
                </p:sp>
                <p:sp>
                  <p:nvSpPr>
                    <p:cNvPr id="50" name="Rectangle 45"/>
                    <p:cNvSpPr>
                      <a:spLocks noChangeAspect="1" noChangeArrowheads="1"/>
                    </p:cNvSpPr>
                    <p:nvPr/>
                  </p:nvSpPr>
                  <p:spPr bwMode="auto">
                    <a:xfrm>
                      <a:off x="3120" y="2419"/>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51" name="Rectangle 46"/>
                    <p:cNvSpPr>
                      <a:spLocks noChangeAspect="1" noChangeArrowheads="1"/>
                    </p:cNvSpPr>
                    <p:nvPr/>
                  </p:nvSpPr>
                  <p:spPr bwMode="auto">
                    <a:xfrm>
                      <a:off x="3276" y="2422"/>
                      <a:ext cx="240" cy="165"/>
                    </a:xfrm>
                    <a:prstGeom prst="rect">
                      <a:avLst/>
                    </a:prstGeom>
                    <a:noFill/>
                    <a:ln w="9525">
                      <a:noFill/>
                      <a:miter lim="800000"/>
                      <a:headEnd/>
                      <a:tailEnd/>
                    </a:ln>
                  </p:spPr>
                  <p:txBody>
                    <a:bodyPr/>
                    <a:lstStyle/>
                    <a:p>
                      <a:endParaRPr lang="es-CL"/>
                    </a:p>
                  </p:txBody>
                </p:sp>
                <p:sp>
                  <p:nvSpPr>
                    <p:cNvPr id="52" name="Rectangle 47"/>
                    <p:cNvSpPr>
                      <a:spLocks noChangeAspect="1" noChangeArrowheads="1"/>
                    </p:cNvSpPr>
                    <p:nvPr/>
                  </p:nvSpPr>
                  <p:spPr bwMode="auto">
                    <a:xfrm>
                      <a:off x="3276" y="2435"/>
                      <a:ext cx="119" cy="125"/>
                    </a:xfrm>
                    <a:prstGeom prst="rect">
                      <a:avLst/>
                    </a:prstGeom>
                    <a:noFill/>
                    <a:ln w="9525">
                      <a:noFill/>
                      <a:miter lim="800000"/>
                      <a:headEnd/>
                      <a:tailEnd/>
                    </a:ln>
                  </p:spPr>
                  <p:txBody>
                    <a:bodyPr wrap="none" lIns="0" tIns="0" rIns="0" bIns="0">
                      <a:spAutoFit/>
                    </a:bodyPr>
                    <a:lstStyle/>
                    <a:p>
                      <a:r>
                        <a:rPr lang="es-ES_tradnl" altLang="es-ES_tradnl" sz="1300"/>
                        <a:t>+2</a:t>
                      </a:r>
                      <a:endParaRPr lang="es-ES_tradnl" altLang="es-ES_tradnl"/>
                    </a:p>
                  </p:txBody>
                </p:sp>
                <p:sp>
                  <p:nvSpPr>
                    <p:cNvPr id="53" name="Rectangle 48"/>
                    <p:cNvSpPr>
                      <a:spLocks noChangeAspect="1" noChangeArrowheads="1"/>
                    </p:cNvSpPr>
                    <p:nvPr/>
                  </p:nvSpPr>
                  <p:spPr bwMode="auto">
                    <a:xfrm>
                      <a:off x="3431" y="2419"/>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54" name="Rectangle 49"/>
                    <p:cNvSpPr>
                      <a:spLocks noChangeAspect="1" noChangeArrowheads="1"/>
                    </p:cNvSpPr>
                    <p:nvPr/>
                  </p:nvSpPr>
                  <p:spPr bwMode="auto">
                    <a:xfrm>
                      <a:off x="3578" y="2422"/>
                      <a:ext cx="240" cy="165"/>
                    </a:xfrm>
                    <a:prstGeom prst="rect">
                      <a:avLst/>
                    </a:prstGeom>
                    <a:noFill/>
                    <a:ln w="9525">
                      <a:noFill/>
                      <a:miter lim="800000"/>
                      <a:headEnd/>
                      <a:tailEnd/>
                    </a:ln>
                  </p:spPr>
                  <p:txBody>
                    <a:bodyPr/>
                    <a:lstStyle/>
                    <a:p>
                      <a:endParaRPr lang="es-CL"/>
                    </a:p>
                  </p:txBody>
                </p:sp>
                <p:sp>
                  <p:nvSpPr>
                    <p:cNvPr id="55" name="Rectangle 50"/>
                    <p:cNvSpPr>
                      <a:spLocks noChangeAspect="1" noChangeArrowheads="1"/>
                    </p:cNvSpPr>
                    <p:nvPr/>
                  </p:nvSpPr>
                  <p:spPr bwMode="auto">
                    <a:xfrm>
                      <a:off x="3578" y="2435"/>
                      <a:ext cx="119" cy="125"/>
                    </a:xfrm>
                    <a:prstGeom prst="rect">
                      <a:avLst/>
                    </a:prstGeom>
                    <a:noFill/>
                    <a:ln w="9525">
                      <a:noFill/>
                      <a:miter lim="800000"/>
                      <a:headEnd/>
                      <a:tailEnd/>
                    </a:ln>
                  </p:spPr>
                  <p:txBody>
                    <a:bodyPr wrap="none" lIns="0" tIns="0" rIns="0" bIns="0">
                      <a:spAutoFit/>
                    </a:bodyPr>
                    <a:lstStyle/>
                    <a:p>
                      <a:r>
                        <a:rPr lang="es-ES_tradnl" altLang="es-ES_tradnl" sz="1300"/>
                        <a:t>+3</a:t>
                      </a:r>
                      <a:endParaRPr lang="es-ES_tradnl" altLang="es-ES_tradnl"/>
                    </a:p>
                  </p:txBody>
                </p:sp>
                <p:sp>
                  <p:nvSpPr>
                    <p:cNvPr id="56" name="Rectangle 51"/>
                    <p:cNvSpPr>
                      <a:spLocks noChangeAspect="1" noChangeArrowheads="1"/>
                    </p:cNvSpPr>
                    <p:nvPr/>
                  </p:nvSpPr>
                  <p:spPr bwMode="auto">
                    <a:xfrm>
                      <a:off x="3734" y="2419"/>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57" name="Rectangle 52"/>
                    <p:cNvSpPr>
                      <a:spLocks noChangeAspect="1" noChangeArrowheads="1"/>
                    </p:cNvSpPr>
                    <p:nvPr/>
                  </p:nvSpPr>
                  <p:spPr bwMode="auto">
                    <a:xfrm>
                      <a:off x="2051" y="2418"/>
                      <a:ext cx="207" cy="165"/>
                    </a:xfrm>
                    <a:prstGeom prst="rect">
                      <a:avLst/>
                    </a:prstGeom>
                    <a:noFill/>
                    <a:ln w="9525">
                      <a:noFill/>
                      <a:miter lim="800000"/>
                      <a:headEnd/>
                      <a:tailEnd/>
                    </a:ln>
                  </p:spPr>
                  <p:txBody>
                    <a:bodyPr/>
                    <a:lstStyle/>
                    <a:p>
                      <a:endParaRPr lang="es-CL"/>
                    </a:p>
                  </p:txBody>
                </p:sp>
                <p:sp>
                  <p:nvSpPr>
                    <p:cNvPr id="58" name="Rectangle 53"/>
                    <p:cNvSpPr>
                      <a:spLocks noChangeAspect="1" noChangeArrowheads="1"/>
                    </p:cNvSpPr>
                    <p:nvPr/>
                  </p:nvSpPr>
                  <p:spPr bwMode="auto">
                    <a:xfrm>
                      <a:off x="2051"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59" name="Rectangle 54"/>
                    <p:cNvSpPr>
                      <a:spLocks noChangeAspect="1" noChangeArrowheads="1"/>
                    </p:cNvSpPr>
                    <p:nvPr/>
                  </p:nvSpPr>
                  <p:spPr bwMode="auto">
                    <a:xfrm>
                      <a:off x="2097" y="2431"/>
                      <a:ext cx="58" cy="125"/>
                    </a:xfrm>
                    <a:prstGeom prst="rect">
                      <a:avLst/>
                    </a:prstGeom>
                    <a:noFill/>
                    <a:ln w="9525">
                      <a:noFill/>
                      <a:miter lim="800000"/>
                      <a:headEnd/>
                      <a:tailEnd/>
                    </a:ln>
                  </p:spPr>
                  <p:txBody>
                    <a:bodyPr wrap="none" lIns="0" tIns="0" rIns="0" bIns="0">
                      <a:spAutoFit/>
                    </a:bodyPr>
                    <a:lstStyle/>
                    <a:p>
                      <a:r>
                        <a:rPr lang="es-ES_tradnl" altLang="es-ES_tradnl" sz="1300"/>
                        <a:t>2</a:t>
                      </a:r>
                      <a:endParaRPr lang="es-ES_tradnl" altLang="es-ES_tradnl"/>
                    </a:p>
                  </p:txBody>
                </p:sp>
                <p:sp>
                  <p:nvSpPr>
                    <p:cNvPr id="60" name="Rectangle 55"/>
                    <p:cNvSpPr>
                      <a:spLocks noChangeAspect="1" noChangeArrowheads="1"/>
                    </p:cNvSpPr>
                    <p:nvPr/>
                  </p:nvSpPr>
                  <p:spPr bwMode="auto">
                    <a:xfrm>
                      <a:off x="2174"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61" name="Rectangle 56"/>
                    <p:cNvSpPr>
                      <a:spLocks noChangeAspect="1" noChangeArrowheads="1"/>
                    </p:cNvSpPr>
                    <p:nvPr/>
                  </p:nvSpPr>
                  <p:spPr bwMode="auto">
                    <a:xfrm>
                      <a:off x="2363" y="2418"/>
                      <a:ext cx="207" cy="165"/>
                    </a:xfrm>
                    <a:prstGeom prst="rect">
                      <a:avLst/>
                    </a:prstGeom>
                    <a:noFill/>
                    <a:ln w="9525">
                      <a:noFill/>
                      <a:miter lim="800000"/>
                      <a:headEnd/>
                      <a:tailEnd/>
                    </a:ln>
                  </p:spPr>
                  <p:txBody>
                    <a:bodyPr/>
                    <a:lstStyle/>
                    <a:p>
                      <a:endParaRPr lang="es-CL"/>
                    </a:p>
                  </p:txBody>
                </p:sp>
                <p:sp>
                  <p:nvSpPr>
                    <p:cNvPr id="62" name="Rectangle 57"/>
                    <p:cNvSpPr>
                      <a:spLocks noChangeAspect="1" noChangeArrowheads="1"/>
                    </p:cNvSpPr>
                    <p:nvPr/>
                  </p:nvSpPr>
                  <p:spPr bwMode="auto">
                    <a:xfrm>
                      <a:off x="2363"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63" name="Rectangle 58"/>
                    <p:cNvSpPr>
                      <a:spLocks noChangeAspect="1" noChangeArrowheads="1"/>
                    </p:cNvSpPr>
                    <p:nvPr/>
                  </p:nvSpPr>
                  <p:spPr bwMode="auto">
                    <a:xfrm>
                      <a:off x="2409" y="2431"/>
                      <a:ext cx="58" cy="125"/>
                    </a:xfrm>
                    <a:prstGeom prst="rect">
                      <a:avLst/>
                    </a:prstGeom>
                    <a:noFill/>
                    <a:ln w="9525">
                      <a:noFill/>
                      <a:miter lim="800000"/>
                      <a:headEnd/>
                      <a:tailEnd/>
                    </a:ln>
                  </p:spPr>
                  <p:txBody>
                    <a:bodyPr wrap="none" lIns="0" tIns="0" rIns="0" bIns="0">
                      <a:spAutoFit/>
                    </a:bodyPr>
                    <a:lstStyle/>
                    <a:p>
                      <a:r>
                        <a:rPr lang="es-ES_tradnl" altLang="es-ES_tradnl" sz="1300"/>
                        <a:t>1</a:t>
                      </a:r>
                      <a:endParaRPr lang="es-ES_tradnl" altLang="es-ES_tradnl"/>
                    </a:p>
                  </p:txBody>
                </p:sp>
                <p:sp>
                  <p:nvSpPr>
                    <p:cNvPr id="64" name="Rectangle 59"/>
                    <p:cNvSpPr>
                      <a:spLocks noChangeAspect="1" noChangeArrowheads="1"/>
                    </p:cNvSpPr>
                    <p:nvPr/>
                  </p:nvSpPr>
                  <p:spPr bwMode="auto">
                    <a:xfrm>
                      <a:off x="2485"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65" name="Rectangle 60"/>
                    <p:cNvSpPr>
                      <a:spLocks noChangeAspect="1" noChangeArrowheads="1"/>
                    </p:cNvSpPr>
                    <p:nvPr/>
                  </p:nvSpPr>
                  <p:spPr bwMode="auto">
                    <a:xfrm>
                      <a:off x="1432" y="2418"/>
                      <a:ext cx="206" cy="165"/>
                    </a:xfrm>
                    <a:prstGeom prst="rect">
                      <a:avLst/>
                    </a:prstGeom>
                    <a:noFill/>
                    <a:ln w="9525">
                      <a:noFill/>
                      <a:miter lim="800000"/>
                      <a:headEnd/>
                      <a:tailEnd/>
                    </a:ln>
                  </p:spPr>
                  <p:txBody>
                    <a:bodyPr/>
                    <a:lstStyle/>
                    <a:p>
                      <a:endParaRPr lang="es-CL"/>
                    </a:p>
                  </p:txBody>
                </p:sp>
                <p:sp>
                  <p:nvSpPr>
                    <p:cNvPr id="66" name="Rectangle 61"/>
                    <p:cNvSpPr>
                      <a:spLocks noChangeAspect="1" noChangeArrowheads="1"/>
                    </p:cNvSpPr>
                    <p:nvPr/>
                  </p:nvSpPr>
                  <p:spPr bwMode="auto">
                    <a:xfrm>
                      <a:off x="1432"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67" name="Rectangle 62"/>
                    <p:cNvSpPr>
                      <a:spLocks noChangeAspect="1" noChangeArrowheads="1"/>
                    </p:cNvSpPr>
                    <p:nvPr/>
                  </p:nvSpPr>
                  <p:spPr bwMode="auto">
                    <a:xfrm>
                      <a:off x="1476" y="2431"/>
                      <a:ext cx="58" cy="125"/>
                    </a:xfrm>
                    <a:prstGeom prst="rect">
                      <a:avLst/>
                    </a:prstGeom>
                    <a:noFill/>
                    <a:ln w="9525">
                      <a:noFill/>
                      <a:miter lim="800000"/>
                      <a:headEnd/>
                      <a:tailEnd/>
                    </a:ln>
                  </p:spPr>
                  <p:txBody>
                    <a:bodyPr wrap="none" lIns="0" tIns="0" rIns="0" bIns="0">
                      <a:spAutoFit/>
                    </a:bodyPr>
                    <a:lstStyle/>
                    <a:p>
                      <a:r>
                        <a:rPr lang="es-ES_tradnl" altLang="es-ES_tradnl" sz="1300"/>
                        <a:t>4</a:t>
                      </a:r>
                      <a:endParaRPr lang="es-ES_tradnl" altLang="es-ES_tradnl"/>
                    </a:p>
                  </p:txBody>
                </p:sp>
                <p:sp>
                  <p:nvSpPr>
                    <p:cNvPr id="68" name="Rectangle 63"/>
                    <p:cNvSpPr>
                      <a:spLocks noChangeAspect="1" noChangeArrowheads="1"/>
                    </p:cNvSpPr>
                    <p:nvPr/>
                  </p:nvSpPr>
                  <p:spPr bwMode="auto">
                    <a:xfrm>
                      <a:off x="1553"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69" name="Rectangle 64"/>
                    <p:cNvSpPr>
                      <a:spLocks noChangeAspect="1" noChangeArrowheads="1"/>
                    </p:cNvSpPr>
                    <p:nvPr/>
                  </p:nvSpPr>
                  <p:spPr bwMode="auto">
                    <a:xfrm>
                      <a:off x="1742" y="2418"/>
                      <a:ext cx="206" cy="165"/>
                    </a:xfrm>
                    <a:prstGeom prst="rect">
                      <a:avLst/>
                    </a:prstGeom>
                    <a:noFill/>
                    <a:ln w="9525">
                      <a:noFill/>
                      <a:miter lim="800000"/>
                      <a:headEnd/>
                      <a:tailEnd/>
                    </a:ln>
                  </p:spPr>
                  <p:txBody>
                    <a:bodyPr/>
                    <a:lstStyle/>
                    <a:p>
                      <a:endParaRPr lang="es-CL"/>
                    </a:p>
                  </p:txBody>
                </p:sp>
                <p:sp>
                  <p:nvSpPr>
                    <p:cNvPr id="70" name="Rectangle 65"/>
                    <p:cNvSpPr>
                      <a:spLocks noChangeAspect="1" noChangeArrowheads="1"/>
                    </p:cNvSpPr>
                    <p:nvPr/>
                  </p:nvSpPr>
                  <p:spPr bwMode="auto">
                    <a:xfrm>
                      <a:off x="1742"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71" name="Rectangle 66"/>
                    <p:cNvSpPr>
                      <a:spLocks noChangeAspect="1" noChangeArrowheads="1"/>
                    </p:cNvSpPr>
                    <p:nvPr/>
                  </p:nvSpPr>
                  <p:spPr bwMode="auto">
                    <a:xfrm>
                      <a:off x="1788" y="2431"/>
                      <a:ext cx="58" cy="125"/>
                    </a:xfrm>
                    <a:prstGeom prst="rect">
                      <a:avLst/>
                    </a:prstGeom>
                    <a:noFill/>
                    <a:ln w="9525">
                      <a:noFill/>
                      <a:miter lim="800000"/>
                      <a:headEnd/>
                      <a:tailEnd/>
                    </a:ln>
                  </p:spPr>
                  <p:txBody>
                    <a:bodyPr wrap="none" lIns="0" tIns="0" rIns="0" bIns="0">
                      <a:spAutoFit/>
                    </a:bodyPr>
                    <a:lstStyle/>
                    <a:p>
                      <a:r>
                        <a:rPr lang="es-ES_tradnl" altLang="es-ES_tradnl" sz="1300"/>
                        <a:t>3</a:t>
                      </a:r>
                      <a:endParaRPr lang="es-ES_tradnl" altLang="es-ES_tradnl"/>
                    </a:p>
                  </p:txBody>
                </p:sp>
                <p:sp>
                  <p:nvSpPr>
                    <p:cNvPr id="72" name="Rectangle 67"/>
                    <p:cNvSpPr>
                      <a:spLocks noChangeAspect="1" noChangeArrowheads="1"/>
                    </p:cNvSpPr>
                    <p:nvPr/>
                  </p:nvSpPr>
                  <p:spPr bwMode="auto">
                    <a:xfrm>
                      <a:off x="1863"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73" name="Rectangle 68"/>
                    <p:cNvSpPr>
                      <a:spLocks noChangeAspect="1" noChangeArrowheads="1"/>
                    </p:cNvSpPr>
                    <p:nvPr/>
                  </p:nvSpPr>
                  <p:spPr bwMode="auto">
                    <a:xfrm>
                      <a:off x="1118" y="2418"/>
                      <a:ext cx="205" cy="165"/>
                    </a:xfrm>
                    <a:prstGeom prst="rect">
                      <a:avLst/>
                    </a:prstGeom>
                    <a:noFill/>
                    <a:ln w="9525">
                      <a:noFill/>
                      <a:miter lim="800000"/>
                      <a:headEnd/>
                      <a:tailEnd/>
                    </a:ln>
                  </p:spPr>
                  <p:txBody>
                    <a:bodyPr/>
                    <a:lstStyle/>
                    <a:p>
                      <a:endParaRPr lang="es-CL"/>
                    </a:p>
                  </p:txBody>
                </p:sp>
                <p:sp>
                  <p:nvSpPr>
                    <p:cNvPr id="74" name="Rectangle 69"/>
                    <p:cNvSpPr>
                      <a:spLocks noChangeAspect="1" noChangeArrowheads="1"/>
                    </p:cNvSpPr>
                    <p:nvPr/>
                  </p:nvSpPr>
                  <p:spPr bwMode="auto">
                    <a:xfrm>
                      <a:off x="1118"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75" name="Rectangle 70"/>
                    <p:cNvSpPr>
                      <a:spLocks noChangeAspect="1" noChangeArrowheads="1"/>
                    </p:cNvSpPr>
                    <p:nvPr/>
                  </p:nvSpPr>
                  <p:spPr bwMode="auto">
                    <a:xfrm>
                      <a:off x="1162" y="2431"/>
                      <a:ext cx="58" cy="125"/>
                    </a:xfrm>
                    <a:prstGeom prst="rect">
                      <a:avLst/>
                    </a:prstGeom>
                    <a:noFill/>
                    <a:ln w="9525">
                      <a:noFill/>
                      <a:miter lim="800000"/>
                      <a:headEnd/>
                      <a:tailEnd/>
                    </a:ln>
                  </p:spPr>
                  <p:txBody>
                    <a:bodyPr wrap="none" lIns="0" tIns="0" rIns="0" bIns="0">
                      <a:spAutoFit/>
                    </a:bodyPr>
                    <a:lstStyle/>
                    <a:p>
                      <a:r>
                        <a:rPr lang="es-ES_tradnl" altLang="es-ES_tradnl" sz="1300"/>
                        <a:t>5</a:t>
                      </a:r>
                      <a:endParaRPr lang="es-ES_tradnl" altLang="es-ES_tradnl"/>
                    </a:p>
                  </p:txBody>
                </p:sp>
                <p:sp>
                  <p:nvSpPr>
                    <p:cNvPr id="76" name="Rectangle 71"/>
                    <p:cNvSpPr>
                      <a:spLocks noChangeAspect="1" noChangeArrowheads="1"/>
                    </p:cNvSpPr>
                    <p:nvPr/>
                  </p:nvSpPr>
                  <p:spPr bwMode="auto">
                    <a:xfrm>
                      <a:off x="1238"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77" name="Rectangle 72"/>
                    <p:cNvSpPr>
                      <a:spLocks noChangeAspect="1" noChangeArrowheads="1"/>
                    </p:cNvSpPr>
                    <p:nvPr/>
                  </p:nvSpPr>
                  <p:spPr bwMode="auto">
                    <a:xfrm>
                      <a:off x="908" y="2342"/>
                      <a:ext cx="9" cy="43"/>
                    </a:xfrm>
                    <a:prstGeom prst="rect">
                      <a:avLst/>
                    </a:prstGeom>
                    <a:solidFill>
                      <a:srgbClr val="00FF00"/>
                    </a:solidFill>
                    <a:ln w="7938">
                      <a:solidFill>
                        <a:srgbClr val="6ACE32"/>
                      </a:solidFill>
                      <a:miter lim="800000"/>
                      <a:headEnd/>
                      <a:tailEnd/>
                    </a:ln>
                  </p:spPr>
                  <p:txBody>
                    <a:bodyPr/>
                    <a:lstStyle/>
                    <a:p>
                      <a:endParaRPr lang="es-CL"/>
                    </a:p>
                  </p:txBody>
                </p:sp>
                <p:sp>
                  <p:nvSpPr>
                    <p:cNvPr id="78" name="Rectangle 73"/>
                    <p:cNvSpPr>
                      <a:spLocks noChangeAspect="1" noChangeArrowheads="1"/>
                    </p:cNvSpPr>
                    <p:nvPr/>
                  </p:nvSpPr>
                  <p:spPr bwMode="auto">
                    <a:xfrm>
                      <a:off x="1217" y="2337"/>
                      <a:ext cx="8" cy="44"/>
                    </a:xfrm>
                    <a:prstGeom prst="rect">
                      <a:avLst/>
                    </a:prstGeom>
                    <a:solidFill>
                      <a:srgbClr val="00FF00"/>
                    </a:solidFill>
                    <a:ln w="7938">
                      <a:solidFill>
                        <a:srgbClr val="6ACE32"/>
                      </a:solidFill>
                      <a:miter lim="800000"/>
                      <a:headEnd/>
                      <a:tailEnd/>
                    </a:ln>
                  </p:spPr>
                  <p:txBody>
                    <a:bodyPr/>
                    <a:lstStyle/>
                    <a:p>
                      <a:endParaRPr lang="es-CL"/>
                    </a:p>
                  </p:txBody>
                </p:sp>
                <p:sp>
                  <p:nvSpPr>
                    <p:cNvPr id="79" name="Rectangle 74"/>
                    <p:cNvSpPr>
                      <a:spLocks noChangeAspect="1" noChangeArrowheads="1"/>
                    </p:cNvSpPr>
                    <p:nvPr/>
                  </p:nvSpPr>
                  <p:spPr bwMode="auto">
                    <a:xfrm>
                      <a:off x="807" y="2418"/>
                      <a:ext cx="207" cy="165"/>
                    </a:xfrm>
                    <a:prstGeom prst="rect">
                      <a:avLst/>
                    </a:prstGeom>
                    <a:noFill/>
                    <a:ln w="9525">
                      <a:noFill/>
                      <a:miter lim="800000"/>
                      <a:headEnd/>
                      <a:tailEnd/>
                    </a:ln>
                  </p:spPr>
                  <p:txBody>
                    <a:bodyPr/>
                    <a:lstStyle/>
                    <a:p>
                      <a:endParaRPr lang="es-CL"/>
                    </a:p>
                  </p:txBody>
                </p:sp>
                <p:sp>
                  <p:nvSpPr>
                    <p:cNvPr id="80" name="Rectangle 75"/>
                    <p:cNvSpPr>
                      <a:spLocks noChangeAspect="1" noChangeArrowheads="1"/>
                    </p:cNvSpPr>
                    <p:nvPr/>
                  </p:nvSpPr>
                  <p:spPr bwMode="auto">
                    <a:xfrm>
                      <a:off x="807" y="2431"/>
                      <a:ext cx="35" cy="125"/>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81" name="Rectangle 76"/>
                    <p:cNvSpPr>
                      <a:spLocks noChangeAspect="1" noChangeArrowheads="1"/>
                    </p:cNvSpPr>
                    <p:nvPr/>
                  </p:nvSpPr>
                  <p:spPr bwMode="auto">
                    <a:xfrm>
                      <a:off x="853" y="2431"/>
                      <a:ext cx="58" cy="125"/>
                    </a:xfrm>
                    <a:prstGeom prst="rect">
                      <a:avLst/>
                    </a:prstGeom>
                    <a:noFill/>
                    <a:ln w="9525">
                      <a:noFill/>
                      <a:miter lim="800000"/>
                      <a:headEnd/>
                      <a:tailEnd/>
                    </a:ln>
                  </p:spPr>
                  <p:txBody>
                    <a:bodyPr wrap="none" lIns="0" tIns="0" rIns="0" bIns="0">
                      <a:spAutoFit/>
                    </a:bodyPr>
                    <a:lstStyle/>
                    <a:p>
                      <a:r>
                        <a:rPr lang="es-ES_tradnl" altLang="es-ES_tradnl" sz="1300"/>
                        <a:t>6</a:t>
                      </a:r>
                      <a:endParaRPr lang="es-ES_tradnl" altLang="es-ES_tradnl"/>
                    </a:p>
                  </p:txBody>
                </p:sp>
                <p:sp>
                  <p:nvSpPr>
                    <p:cNvPr id="82" name="Rectangle 77"/>
                    <p:cNvSpPr>
                      <a:spLocks noChangeAspect="1" noChangeArrowheads="1"/>
                    </p:cNvSpPr>
                    <p:nvPr/>
                  </p:nvSpPr>
                  <p:spPr bwMode="auto">
                    <a:xfrm>
                      <a:off x="929" y="2415"/>
                      <a:ext cx="63" cy="125"/>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83" name="Rectangle 78"/>
                    <p:cNvSpPr>
                      <a:spLocks noChangeAspect="1" noChangeArrowheads="1"/>
                    </p:cNvSpPr>
                    <p:nvPr/>
                  </p:nvSpPr>
                  <p:spPr bwMode="auto">
                    <a:xfrm>
                      <a:off x="2731" y="2418"/>
                      <a:ext cx="77" cy="165"/>
                    </a:xfrm>
                    <a:prstGeom prst="rect">
                      <a:avLst/>
                    </a:prstGeom>
                    <a:noFill/>
                    <a:ln w="9525">
                      <a:noFill/>
                      <a:miter lim="800000"/>
                      <a:headEnd/>
                      <a:tailEnd/>
                    </a:ln>
                  </p:spPr>
                  <p:txBody>
                    <a:bodyPr/>
                    <a:lstStyle/>
                    <a:p>
                      <a:endParaRPr lang="es-CL"/>
                    </a:p>
                  </p:txBody>
                </p:sp>
                <p:sp>
                  <p:nvSpPr>
                    <p:cNvPr id="84" name="Rectangle 79"/>
                    <p:cNvSpPr>
                      <a:spLocks noChangeAspect="1" noChangeArrowheads="1"/>
                    </p:cNvSpPr>
                    <p:nvPr/>
                  </p:nvSpPr>
                  <p:spPr bwMode="auto">
                    <a:xfrm>
                      <a:off x="2774" y="2428"/>
                      <a:ext cx="58" cy="125"/>
                    </a:xfrm>
                    <a:prstGeom prst="rect">
                      <a:avLst/>
                    </a:prstGeom>
                    <a:noFill/>
                    <a:ln w="9525">
                      <a:noFill/>
                      <a:miter lim="800000"/>
                      <a:headEnd/>
                      <a:tailEnd/>
                    </a:ln>
                  </p:spPr>
                  <p:txBody>
                    <a:bodyPr wrap="none" lIns="0" tIns="0" rIns="0" bIns="0">
                      <a:spAutoFit/>
                    </a:bodyPr>
                    <a:lstStyle/>
                    <a:p>
                      <a:r>
                        <a:rPr lang="es-ES_tradnl" altLang="es-ES_tradnl" sz="1300" dirty="0"/>
                        <a:t>0</a:t>
                      </a:r>
                      <a:endParaRPr lang="es-ES_tradnl" altLang="es-ES_tradnl" dirty="0"/>
                    </a:p>
                  </p:txBody>
                </p:sp>
                <p:sp>
                  <p:nvSpPr>
                    <p:cNvPr id="85" name="Rectangle 80"/>
                    <p:cNvSpPr>
                      <a:spLocks noChangeAspect="1" noChangeArrowheads="1"/>
                    </p:cNvSpPr>
                    <p:nvPr/>
                  </p:nvSpPr>
                  <p:spPr bwMode="auto">
                    <a:xfrm>
                      <a:off x="4579" y="2337"/>
                      <a:ext cx="9" cy="44"/>
                    </a:xfrm>
                    <a:prstGeom prst="rect">
                      <a:avLst/>
                    </a:prstGeom>
                    <a:solidFill>
                      <a:srgbClr val="00FF00"/>
                    </a:solidFill>
                    <a:ln w="7938">
                      <a:solidFill>
                        <a:srgbClr val="6ACE32"/>
                      </a:solidFill>
                      <a:miter lim="800000"/>
                      <a:headEnd/>
                      <a:tailEnd/>
                    </a:ln>
                  </p:spPr>
                  <p:txBody>
                    <a:bodyPr/>
                    <a:lstStyle/>
                    <a:p>
                      <a:endParaRPr lang="es-CL"/>
                    </a:p>
                  </p:txBody>
                </p:sp>
              </p:grpSp>
            </p:grpSp>
            <p:grpSp>
              <p:nvGrpSpPr>
                <p:cNvPr id="11" name="Group 81"/>
                <p:cNvGrpSpPr>
                  <a:grpSpLocks/>
                </p:cNvGrpSpPr>
                <p:nvPr/>
              </p:nvGrpSpPr>
              <p:grpSpPr bwMode="auto">
                <a:xfrm>
                  <a:off x="2684" y="818"/>
                  <a:ext cx="1155" cy="1294"/>
                  <a:chOff x="3156" y="1058"/>
                  <a:chExt cx="1155" cy="1294"/>
                </a:xfrm>
              </p:grpSpPr>
              <p:sp>
                <p:nvSpPr>
                  <p:cNvPr id="17" name="Rectangle 82"/>
                  <p:cNvSpPr>
                    <a:spLocks noChangeAspect="1" noChangeArrowheads="1"/>
                  </p:cNvSpPr>
                  <p:nvPr/>
                </p:nvSpPr>
                <p:spPr bwMode="auto">
                  <a:xfrm>
                    <a:off x="3156" y="1058"/>
                    <a:ext cx="1155" cy="372"/>
                  </a:xfrm>
                  <a:prstGeom prst="rect">
                    <a:avLst/>
                  </a:prstGeom>
                  <a:noFill/>
                  <a:ln w="9525">
                    <a:noFill/>
                    <a:miter lim="800000"/>
                    <a:headEnd/>
                    <a:tailEnd/>
                  </a:ln>
                </p:spPr>
                <p:txBody>
                  <a:bodyPr wrap="square" lIns="0" tIns="0" rIns="0" bIns="0">
                    <a:spAutoFit/>
                  </a:bodyPr>
                  <a:lstStyle/>
                  <a:p>
                    <a:pPr algn="ctr"/>
                    <a:r>
                      <a:rPr lang="es-ES_tradnl" altLang="es-ES_tradnl" sz="1400" dirty="0"/>
                      <a:t>Límite Superior de </a:t>
                    </a:r>
                    <a:r>
                      <a:rPr lang="es-ES_tradnl" altLang="es-ES_tradnl" sz="1400" dirty="0" err="1" smtClean="0"/>
                      <a:t>Especificacion</a:t>
                    </a:r>
                    <a:r>
                      <a:rPr lang="es-ES_tradnl" altLang="es-ES_tradnl" sz="1100" dirty="0" smtClean="0"/>
                      <a:t> </a:t>
                    </a:r>
                    <a:endParaRPr lang="es-ES_tradnl" altLang="es-ES_tradnl" dirty="0"/>
                  </a:p>
                </p:txBody>
              </p:sp>
              <p:sp>
                <p:nvSpPr>
                  <p:cNvPr id="18" name="Line 83"/>
                  <p:cNvSpPr>
                    <a:spLocks noChangeShapeType="1"/>
                  </p:cNvSpPr>
                  <p:nvPr/>
                </p:nvSpPr>
                <p:spPr bwMode="auto">
                  <a:xfrm flipV="1">
                    <a:off x="3696" y="1392"/>
                    <a:ext cx="0" cy="960"/>
                  </a:xfrm>
                  <a:prstGeom prst="line">
                    <a:avLst/>
                  </a:prstGeom>
                  <a:noFill/>
                  <a:ln w="28575">
                    <a:solidFill>
                      <a:srgbClr val="FFCC00"/>
                    </a:solidFill>
                    <a:round/>
                    <a:headEnd/>
                    <a:tailEnd/>
                  </a:ln>
                </p:spPr>
                <p:txBody>
                  <a:bodyPr wrap="none" anchor="ctr"/>
                  <a:lstStyle/>
                  <a:p>
                    <a:endParaRPr lang="es-CL"/>
                  </a:p>
                </p:txBody>
              </p:sp>
            </p:grpSp>
            <p:grpSp>
              <p:nvGrpSpPr>
                <p:cNvPr id="12" name="Group 84"/>
                <p:cNvGrpSpPr>
                  <a:grpSpLocks/>
                </p:cNvGrpSpPr>
                <p:nvPr/>
              </p:nvGrpSpPr>
              <p:grpSpPr bwMode="auto">
                <a:xfrm>
                  <a:off x="710" y="830"/>
                  <a:ext cx="1159" cy="1300"/>
                  <a:chOff x="1300" y="1070"/>
                  <a:chExt cx="967" cy="1300"/>
                </a:xfrm>
              </p:grpSpPr>
              <p:sp>
                <p:nvSpPr>
                  <p:cNvPr id="15" name="Rectangle 85"/>
                  <p:cNvSpPr>
                    <a:spLocks noChangeAspect="1" noChangeArrowheads="1"/>
                  </p:cNvSpPr>
                  <p:nvPr/>
                </p:nvSpPr>
                <p:spPr bwMode="auto">
                  <a:xfrm>
                    <a:off x="1300" y="1070"/>
                    <a:ext cx="967" cy="372"/>
                  </a:xfrm>
                  <a:prstGeom prst="rect">
                    <a:avLst/>
                  </a:prstGeom>
                  <a:noFill/>
                  <a:ln w="9525">
                    <a:noFill/>
                    <a:miter lim="800000"/>
                    <a:headEnd/>
                    <a:tailEnd/>
                  </a:ln>
                </p:spPr>
                <p:txBody>
                  <a:bodyPr wrap="square" lIns="0" tIns="0" rIns="0" bIns="0">
                    <a:spAutoFit/>
                  </a:bodyPr>
                  <a:lstStyle/>
                  <a:p>
                    <a:pPr algn="ctr"/>
                    <a:r>
                      <a:rPr lang="es-ES_tradnl" altLang="es-ES_tradnl" sz="1400" dirty="0"/>
                      <a:t>Límite Inferior de </a:t>
                    </a:r>
                    <a:r>
                      <a:rPr lang="es-ES_tradnl" altLang="es-ES_tradnl" sz="1400" dirty="0" err="1" smtClean="0"/>
                      <a:t>Especificacion</a:t>
                    </a:r>
                    <a:r>
                      <a:rPr lang="es-ES_tradnl" altLang="es-ES_tradnl" sz="1100" dirty="0" smtClean="0"/>
                      <a:t> </a:t>
                    </a:r>
                    <a:endParaRPr lang="es-ES_tradnl" altLang="es-ES_tradnl" dirty="0"/>
                  </a:p>
                </p:txBody>
              </p:sp>
              <p:sp>
                <p:nvSpPr>
                  <p:cNvPr id="16" name="Line 86"/>
                  <p:cNvSpPr>
                    <a:spLocks noChangeShapeType="1"/>
                  </p:cNvSpPr>
                  <p:nvPr/>
                </p:nvSpPr>
                <p:spPr bwMode="auto">
                  <a:xfrm flipV="1">
                    <a:off x="1848" y="1410"/>
                    <a:ext cx="0" cy="960"/>
                  </a:xfrm>
                  <a:prstGeom prst="line">
                    <a:avLst/>
                  </a:prstGeom>
                  <a:noFill/>
                  <a:ln w="28575">
                    <a:solidFill>
                      <a:srgbClr val="FFCC00"/>
                    </a:solidFill>
                    <a:round/>
                    <a:headEnd/>
                    <a:tailEnd/>
                  </a:ln>
                </p:spPr>
                <p:txBody>
                  <a:bodyPr wrap="none" anchor="ctr"/>
                  <a:lstStyle/>
                  <a:p>
                    <a:endParaRPr lang="es-CL"/>
                  </a:p>
                </p:txBody>
              </p:sp>
            </p:grpSp>
          </p:grpSp>
        </p:grpSp>
        <p:grpSp>
          <p:nvGrpSpPr>
            <p:cNvPr id="13" name="Group 184"/>
            <p:cNvGrpSpPr>
              <a:grpSpLocks/>
            </p:cNvGrpSpPr>
            <p:nvPr/>
          </p:nvGrpSpPr>
          <p:grpSpPr bwMode="auto">
            <a:xfrm>
              <a:off x="3981450" y="5030788"/>
              <a:ext cx="6999288" cy="825500"/>
              <a:chOff x="60" y="2064"/>
              <a:chExt cx="4409" cy="520"/>
            </a:xfrm>
          </p:grpSpPr>
          <p:sp>
            <p:nvSpPr>
              <p:cNvPr id="87" name="AutoShape 177"/>
              <p:cNvSpPr>
                <a:spLocks noChangeArrowheads="1"/>
              </p:cNvSpPr>
              <p:nvPr/>
            </p:nvSpPr>
            <p:spPr bwMode="auto">
              <a:xfrm flipH="1">
                <a:off x="912" y="2064"/>
                <a:ext cx="432" cy="48"/>
              </a:xfrm>
              <a:prstGeom prst="rtTriangle">
                <a:avLst/>
              </a:prstGeom>
              <a:solidFill>
                <a:schemeClr val="accent1"/>
              </a:solidFill>
              <a:ln w="9525">
                <a:solidFill>
                  <a:schemeClr val="tx1"/>
                </a:solidFill>
                <a:miter lim="800000"/>
                <a:headEnd/>
                <a:tailEnd/>
              </a:ln>
            </p:spPr>
            <p:txBody>
              <a:bodyPr wrap="none" anchor="ctr"/>
              <a:lstStyle/>
              <a:p>
                <a:endParaRPr lang="es-CL"/>
              </a:p>
            </p:txBody>
          </p:sp>
          <p:sp>
            <p:nvSpPr>
              <p:cNvPr id="88" name="AutoShape 178"/>
              <p:cNvSpPr>
                <a:spLocks noChangeArrowheads="1"/>
              </p:cNvSpPr>
              <p:nvPr/>
            </p:nvSpPr>
            <p:spPr bwMode="auto">
              <a:xfrm>
                <a:off x="3240" y="2064"/>
                <a:ext cx="384" cy="48"/>
              </a:xfrm>
              <a:prstGeom prst="rtTriangle">
                <a:avLst/>
              </a:prstGeom>
              <a:solidFill>
                <a:schemeClr val="accent1"/>
              </a:solidFill>
              <a:ln w="9525">
                <a:solidFill>
                  <a:schemeClr val="tx1"/>
                </a:solidFill>
                <a:miter lim="800000"/>
                <a:headEnd/>
                <a:tailEnd/>
              </a:ln>
            </p:spPr>
            <p:txBody>
              <a:bodyPr wrap="none" anchor="ctr"/>
              <a:lstStyle/>
              <a:p>
                <a:endParaRPr lang="es-CL"/>
              </a:p>
            </p:txBody>
          </p:sp>
          <p:sp>
            <p:nvSpPr>
              <p:cNvPr id="89" name="Rectangle 180"/>
              <p:cNvSpPr>
                <a:spLocks noChangeAspect="1" noChangeArrowheads="1"/>
              </p:cNvSpPr>
              <p:nvPr/>
            </p:nvSpPr>
            <p:spPr bwMode="auto">
              <a:xfrm>
                <a:off x="60" y="2434"/>
                <a:ext cx="1058" cy="136"/>
              </a:xfrm>
              <a:prstGeom prst="rect">
                <a:avLst/>
              </a:prstGeom>
              <a:noFill/>
              <a:ln w="9525">
                <a:noFill/>
                <a:miter lim="800000"/>
                <a:headEnd/>
                <a:tailEnd/>
              </a:ln>
            </p:spPr>
            <p:txBody>
              <a:bodyPr wrap="square" lIns="0" tIns="0" rIns="0" bIns="0">
                <a:spAutoFit/>
              </a:bodyPr>
              <a:lstStyle/>
              <a:p>
                <a:pPr algn="ctr"/>
                <a:r>
                  <a:rPr lang="es-ES_tradnl" altLang="es-ES_tradnl" sz="1400" dirty="0" smtClean="0"/>
                  <a:t>Rechazo</a:t>
                </a:r>
                <a:endParaRPr lang="es-ES_tradnl" altLang="es-ES_tradnl" dirty="0"/>
              </a:p>
            </p:txBody>
          </p:sp>
          <p:sp>
            <p:nvSpPr>
              <p:cNvPr id="90" name="Line 181"/>
              <p:cNvSpPr>
                <a:spLocks noChangeShapeType="1"/>
              </p:cNvSpPr>
              <p:nvPr/>
            </p:nvSpPr>
            <p:spPr bwMode="auto">
              <a:xfrm flipV="1">
                <a:off x="937" y="2160"/>
                <a:ext cx="263" cy="384"/>
              </a:xfrm>
              <a:prstGeom prst="line">
                <a:avLst/>
              </a:prstGeom>
              <a:noFill/>
              <a:ln w="28575">
                <a:solidFill>
                  <a:srgbClr val="FFCC00"/>
                </a:solidFill>
                <a:round/>
                <a:headEnd/>
                <a:tailEnd type="triangle" w="med" len="med"/>
              </a:ln>
            </p:spPr>
            <p:txBody>
              <a:bodyPr wrap="none" anchor="ctr"/>
              <a:lstStyle/>
              <a:p>
                <a:endParaRPr lang="es-CL"/>
              </a:p>
            </p:txBody>
          </p:sp>
          <p:sp>
            <p:nvSpPr>
              <p:cNvPr id="91" name="Rectangle 182"/>
              <p:cNvSpPr>
                <a:spLocks noChangeAspect="1" noChangeArrowheads="1"/>
              </p:cNvSpPr>
              <p:nvPr/>
            </p:nvSpPr>
            <p:spPr bwMode="auto">
              <a:xfrm>
                <a:off x="3456" y="2448"/>
                <a:ext cx="1013" cy="136"/>
              </a:xfrm>
              <a:prstGeom prst="rect">
                <a:avLst/>
              </a:prstGeom>
              <a:noFill/>
              <a:ln w="9525">
                <a:noFill/>
                <a:miter lim="800000"/>
                <a:headEnd/>
                <a:tailEnd/>
              </a:ln>
            </p:spPr>
            <p:txBody>
              <a:bodyPr lIns="0" tIns="0" rIns="0" bIns="0">
                <a:spAutoFit/>
              </a:bodyPr>
              <a:lstStyle/>
              <a:p>
                <a:r>
                  <a:rPr lang="es-ES_tradnl" altLang="es-ES_tradnl" sz="1400" dirty="0" smtClean="0"/>
                  <a:t>Rechazo</a:t>
                </a:r>
                <a:endParaRPr lang="es-ES_tradnl" altLang="es-ES_tradnl" dirty="0"/>
              </a:p>
            </p:txBody>
          </p:sp>
          <p:sp>
            <p:nvSpPr>
              <p:cNvPr id="92" name="Line 183"/>
              <p:cNvSpPr>
                <a:spLocks noChangeShapeType="1"/>
              </p:cNvSpPr>
              <p:nvPr/>
            </p:nvSpPr>
            <p:spPr bwMode="auto">
              <a:xfrm flipH="1" flipV="1">
                <a:off x="3312" y="2160"/>
                <a:ext cx="96" cy="384"/>
              </a:xfrm>
              <a:prstGeom prst="line">
                <a:avLst/>
              </a:prstGeom>
              <a:noFill/>
              <a:ln w="28575">
                <a:solidFill>
                  <a:srgbClr val="FFCC00"/>
                </a:solidFill>
                <a:round/>
                <a:headEnd/>
                <a:tailEnd type="triangle" w="med" len="med"/>
              </a:ln>
            </p:spPr>
            <p:txBody>
              <a:bodyPr wrap="none" anchor="ctr"/>
              <a:lstStyle/>
              <a:p>
                <a:endParaRPr lang="es-CL"/>
              </a:p>
            </p:txBody>
          </p:sp>
        </p:grpSp>
      </p:grpSp>
      <p:sp>
        <p:nvSpPr>
          <p:cNvPr id="97" name="96 CuadroTexto"/>
          <p:cNvSpPr txBox="1"/>
          <p:nvPr/>
        </p:nvSpPr>
        <p:spPr>
          <a:xfrm>
            <a:off x="7416800" y="1467435"/>
            <a:ext cx="3048000" cy="461665"/>
          </a:xfrm>
          <a:prstGeom prst="rect">
            <a:avLst/>
          </a:prstGeom>
          <a:solidFill>
            <a:schemeClr val="accent4">
              <a:lumMod val="40000"/>
              <a:lumOff val="60000"/>
            </a:schemeClr>
          </a:solidFill>
        </p:spPr>
        <p:txBody>
          <a:bodyPr wrap="square" rtlCol="0">
            <a:spAutoFit/>
          </a:bodyPr>
          <a:lstStyle/>
          <a:p>
            <a:pPr algn="ctr"/>
            <a:r>
              <a:rPr lang="es-CL" sz="2400" b="1" dirty="0" smtClean="0"/>
              <a:t>Diseño  -5%</a:t>
            </a:r>
            <a:endParaRPr lang="es-CL" sz="2400" b="1" dirty="0"/>
          </a:p>
        </p:txBody>
      </p:sp>
      <p:sp>
        <p:nvSpPr>
          <p:cNvPr id="98" name="97 CuadroTexto"/>
          <p:cNvSpPr txBox="1"/>
          <p:nvPr/>
        </p:nvSpPr>
        <p:spPr>
          <a:xfrm>
            <a:off x="6667500" y="2082800"/>
            <a:ext cx="4635500" cy="1569660"/>
          </a:xfrm>
          <a:prstGeom prst="rect">
            <a:avLst/>
          </a:prstGeom>
          <a:solidFill>
            <a:schemeClr val="accent4">
              <a:lumMod val="40000"/>
              <a:lumOff val="60000"/>
            </a:schemeClr>
          </a:solidFill>
        </p:spPr>
        <p:txBody>
          <a:bodyPr wrap="square" rtlCol="0">
            <a:spAutoFit/>
          </a:bodyPr>
          <a:lstStyle/>
          <a:p>
            <a:pPr>
              <a:buFont typeface="Arial" pitchFamily="34" charset="0"/>
              <a:buChar char="•"/>
            </a:pPr>
            <a:r>
              <a:rPr lang="es-CL" sz="2400" dirty="0" smtClean="0"/>
              <a:t>  Validez modelo de cálculo</a:t>
            </a:r>
          </a:p>
          <a:p>
            <a:pPr>
              <a:buFont typeface="Arial" pitchFamily="34" charset="0"/>
              <a:buChar char="•"/>
            </a:pPr>
            <a:r>
              <a:rPr lang="es-CL" sz="2400" dirty="0" smtClean="0"/>
              <a:t>  Ajuste experimental</a:t>
            </a:r>
          </a:p>
          <a:p>
            <a:pPr>
              <a:buFont typeface="Arial" pitchFamily="34" charset="0"/>
              <a:buChar char="•"/>
            </a:pPr>
            <a:r>
              <a:rPr lang="es-CL" sz="2400" dirty="0" smtClean="0"/>
              <a:t>  Correlación de variables</a:t>
            </a:r>
          </a:p>
          <a:p>
            <a:pPr>
              <a:buFont typeface="Arial" pitchFamily="34" charset="0"/>
              <a:buChar char="•"/>
            </a:pPr>
            <a:r>
              <a:rPr lang="es-CL" sz="2400" dirty="0" smtClean="0"/>
              <a:t>  Regresiones  R</a:t>
            </a:r>
          </a:p>
        </p:txBody>
      </p:sp>
      <p:sp>
        <p:nvSpPr>
          <p:cNvPr id="99" name="98 CuadroTexto"/>
          <p:cNvSpPr txBox="1"/>
          <p:nvPr/>
        </p:nvSpPr>
        <p:spPr>
          <a:xfrm>
            <a:off x="2425495" y="6121400"/>
            <a:ext cx="7683643" cy="461665"/>
          </a:xfrm>
          <a:prstGeom prst="rect">
            <a:avLst/>
          </a:prstGeom>
          <a:noFill/>
        </p:spPr>
        <p:txBody>
          <a:bodyPr wrap="none" rtlCol="0">
            <a:spAutoFit/>
          </a:bodyPr>
          <a:lstStyle/>
          <a:p>
            <a:pPr algn="ctr"/>
            <a:r>
              <a:rPr lang="es-CL" sz="2400" b="1" dirty="0" smtClean="0"/>
              <a:t>TOLERANCIA                   		                          CONFIABILIDAD</a:t>
            </a:r>
            <a:endParaRPr lang="es-CL" sz="2400" b="1" dirty="0"/>
          </a:p>
        </p:txBody>
      </p:sp>
      <p:pic>
        <p:nvPicPr>
          <p:cNvPr id="19458" name="Picture 2" descr="Image result for regresiones estadisticas">
            <a:hlinkClick r:id="rId2"/>
          </p:cNvPr>
          <p:cNvPicPr>
            <a:picLocks noChangeAspect="1" noChangeArrowheads="1"/>
          </p:cNvPicPr>
          <p:nvPr/>
        </p:nvPicPr>
        <p:blipFill>
          <a:blip r:embed="rId3" cstate="print"/>
          <a:srcRect/>
          <a:stretch>
            <a:fillRect/>
          </a:stretch>
        </p:blipFill>
        <p:spPr bwMode="auto">
          <a:xfrm>
            <a:off x="7312605" y="3800475"/>
            <a:ext cx="3333750" cy="2200275"/>
          </a:xfrm>
          <a:prstGeom prst="rect">
            <a:avLst/>
          </a:prstGeom>
          <a:noFill/>
        </p:spPr>
      </p:pic>
    </p:spTree>
    <p:extLst>
      <p:ext uri="{BB962C8B-B14F-4D97-AF65-F5344CB8AC3E}">
        <p14:creationId xmlns:p14="http://schemas.microsoft.com/office/powerpoint/2010/main" xmlns="" val="31315618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sz="half" idx="4294967295"/>
          </p:nvPr>
        </p:nvSpPr>
        <p:spPr>
          <a:xfrm>
            <a:off x="803564" y="1778020"/>
            <a:ext cx="10521661" cy="4747491"/>
          </a:xfrm>
        </p:spPr>
        <p:txBody>
          <a:bodyPr vert="horz" lIns="91440" tIns="45720" rIns="91440" bIns="45720" rtlCol="0">
            <a:normAutofit/>
          </a:bodyPr>
          <a:lstStyle/>
          <a:p>
            <a:pPr marL="55563" indent="1588" algn="just">
              <a:buFont typeface="Arial" panose="020B0604020202020204" pitchFamily="34" charset="0"/>
              <a:buNone/>
              <a:defRPr/>
            </a:pPr>
            <a:r>
              <a:rPr lang="es-ES_tradnl" dirty="0" smtClean="0"/>
              <a:t>Los requerimientos de fabricación ASTM apuntan a la tolerancia del espesor en base a la capacidad de los procesos siderúrgicos, lo que están relacionados con el tipo de mercado al cual se dirige el material y determina los costos de la materia prima: en este caso “productos para la construcción”: rejas, cubiertas, revestimientos, tabiques, barandas, costaneras, perfiles entre otros.</a:t>
            </a:r>
          </a:p>
          <a:p>
            <a:pPr marL="55563" indent="1588" algn="just">
              <a:buFont typeface="Arial" panose="020B0604020202020204" pitchFamily="34" charset="0"/>
              <a:buNone/>
              <a:defRPr/>
            </a:pPr>
            <a:endParaRPr lang="es-ES_tradnl" dirty="0" smtClean="0"/>
          </a:p>
          <a:p>
            <a:pPr marL="55563" indent="1588" algn="just">
              <a:buFont typeface="Arial" panose="020B0604020202020204" pitchFamily="34" charset="0"/>
              <a:buNone/>
              <a:defRPr/>
            </a:pPr>
            <a:r>
              <a:rPr lang="es-ES_tradnl" dirty="0" smtClean="0"/>
              <a:t>Los requerimientos de diseño AISI apuntan a resguardar el rango de validez de los modelos de cálculo y deben ser utilizados por el Ingeniero para hacerse cargo de las limitaciones del producto que en este caso se aplican a los elementos para uso estructural.</a:t>
            </a:r>
          </a:p>
        </p:txBody>
      </p:sp>
      <p:sp>
        <p:nvSpPr>
          <p:cNvPr id="3"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L" sz="2400" b="1" i="0" u="none" strike="noStrike" kern="1200" cap="none" spc="0" normalizeH="0" baseline="0" noProof="0" dirty="0" smtClean="0">
                <a:ln>
                  <a:noFill/>
                </a:ln>
                <a:solidFill>
                  <a:schemeClr val="tx1"/>
                </a:solidFill>
                <a:effectLst/>
                <a:uLnTx/>
                <a:uFillTx/>
                <a:latin typeface="+mn-lt"/>
                <a:ea typeface="+mn-ea"/>
                <a:cs typeface="+mn-cs"/>
              </a:rPr>
              <a:t>TOLERANCIAS</a:t>
            </a:r>
          </a:p>
        </p:txBody>
      </p:sp>
    </p:spTree>
    <p:extLst>
      <p:ext uri="{BB962C8B-B14F-4D97-AF65-F5344CB8AC3E}">
        <p14:creationId xmlns:p14="http://schemas.microsoft.com/office/powerpoint/2010/main" xmlns="" val="313156187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sz="half" idx="4294967295"/>
          </p:nvPr>
        </p:nvSpPr>
        <p:spPr>
          <a:xfrm>
            <a:off x="892237" y="1168400"/>
            <a:ext cx="10432988" cy="5384800"/>
          </a:xfrm>
        </p:spPr>
        <p:txBody>
          <a:bodyPr vert="horz" lIns="91440" tIns="45720" rIns="91440" bIns="45720" rtlCol="0">
            <a:normAutofit/>
          </a:bodyPr>
          <a:lstStyle/>
          <a:p>
            <a:pPr marL="457200" indent="-400050" algn="just">
              <a:buFont typeface="Arial" panose="020B0604020202020204" pitchFamily="34" charset="0"/>
              <a:buNone/>
              <a:defRPr/>
            </a:pPr>
            <a:r>
              <a:rPr lang="es-ES_tradnl" dirty="0" smtClean="0"/>
              <a:t>Consultada la AISI sobre el tema, ratificó lo indicado en el código:</a:t>
            </a:r>
          </a:p>
        </p:txBody>
      </p:sp>
      <p:pic>
        <p:nvPicPr>
          <p:cNvPr id="3" name="2 Imagen"/>
          <p:cNvPicPr preferRelativeResize="0">
            <a:picLocks noChangeAspect="1"/>
          </p:cNvPicPr>
          <p:nvPr/>
        </p:nvPicPr>
        <p:blipFill>
          <a:blip r:embed="rId2" cstate="print"/>
          <a:srcRect/>
          <a:stretch>
            <a:fillRect/>
          </a:stretch>
        </p:blipFill>
        <p:spPr bwMode="auto">
          <a:xfrm>
            <a:off x="898219" y="1721932"/>
            <a:ext cx="10458687" cy="943918"/>
          </a:xfrm>
          <a:prstGeom prst="rect">
            <a:avLst/>
          </a:prstGeom>
          <a:noFill/>
          <a:ln w="9525">
            <a:noFill/>
            <a:miter lim="800000"/>
            <a:headEnd/>
            <a:tailEnd/>
          </a:ln>
        </p:spPr>
      </p:pic>
      <p:sp>
        <p:nvSpPr>
          <p:cNvPr id="4" name="3 Rectángulo"/>
          <p:cNvSpPr/>
          <p:nvPr/>
        </p:nvSpPr>
        <p:spPr>
          <a:xfrm>
            <a:off x="2184400" y="4318000"/>
            <a:ext cx="571500" cy="1092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2184400" y="3225800"/>
            <a:ext cx="571500" cy="1092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1003300" y="3987800"/>
            <a:ext cx="968535" cy="646331"/>
          </a:xfrm>
          <a:prstGeom prst="rect">
            <a:avLst/>
          </a:prstGeom>
          <a:noFill/>
        </p:spPr>
        <p:txBody>
          <a:bodyPr wrap="none" rtlCol="0">
            <a:spAutoFit/>
          </a:bodyPr>
          <a:lstStyle/>
          <a:p>
            <a:pPr algn="ctr"/>
            <a:r>
              <a:rPr lang="es-CL" b="1" dirty="0" smtClean="0"/>
              <a:t>Espesor</a:t>
            </a:r>
          </a:p>
          <a:p>
            <a:pPr algn="ctr"/>
            <a:r>
              <a:rPr lang="es-CL" b="1" dirty="0" smtClean="0"/>
              <a:t>nominal</a:t>
            </a:r>
            <a:endParaRPr lang="es-CL" b="1" dirty="0"/>
          </a:p>
        </p:txBody>
      </p:sp>
      <p:sp>
        <p:nvSpPr>
          <p:cNvPr id="9" name="8 CuadroTexto"/>
          <p:cNvSpPr txBox="1"/>
          <p:nvPr/>
        </p:nvSpPr>
        <p:spPr>
          <a:xfrm>
            <a:off x="1397000" y="3060700"/>
            <a:ext cx="702436" cy="369332"/>
          </a:xfrm>
          <a:prstGeom prst="rect">
            <a:avLst/>
          </a:prstGeom>
          <a:noFill/>
        </p:spPr>
        <p:txBody>
          <a:bodyPr wrap="none" rtlCol="0">
            <a:spAutoFit/>
          </a:bodyPr>
          <a:lstStyle/>
          <a:p>
            <a:pPr algn="ctr"/>
            <a:r>
              <a:rPr lang="es-CL" b="1" dirty="0" smtClean="0"/>
              <a:t>+10%</a:t>
            </a:r>
            <a:endParaRPr lang="es-CL" b="1" dirty="0"/>
          </a:p>
        </p:txBody>
      </p:sp>
      <p:sp>
        <p:nvSpPr>
          <p:cNvPr id="10" name="9 CuadroTexto"/>
          <p:cNvSpPr txBox="1"/>
          <p:nvPr/>
        </p:nvSpPr>
        <p:spPr>
          <a:xfrm>
            <a:off x="1397000" y="5219700"/>
            <a:ext cx="657552" cy="369332"/>
          </a:xfrm>
          <a:prstGeom prst="rect">
            <a:avLst/>
          </a:prstGeom>
          <a:noFill/>
        </p:spPr>
        <p:txBody>
          <a:bodyPr wrap="none" rtlCol="0">
            <a:spAutoFit/>
          </a:bodyPr>
          <a:lstStyle/>
          <a:p>
            <a:pPr algn="ctr"/>
            <a:r>
              <a:rPr lang="es-CL" b="1" dirty="0" smtClean="0"/>
              <a:t>-10%</a:t>
            </a:r>
            <a:endParaRPr lang="es-CL" b="1" dirty="0"/>
          </a:p>
        </p:txBody>
      </p:sp>
      <p:sp>
        <p:nvSpPr>
          <p:cNvPr id="11" name="10 Rectángulo"/>
          <p:cNvSpPr/>
          <p:nvPr/>
        </p:nvSpPr>
        <p:spPr>
          <a:xfrm>
            <a:off x="4876800" y="3225800"/>
            <a:ext cx="571500" cy="218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CuadroTexto"/>
          <p:cNvSpPr txBox="1"/>
          <p:nvPr/>
        </p:nvSpPr>
        <p:spPr>
          <a:xfrm>
            <a:off x="4445000" y="3060700"/>
            <a:ext cx="300082" cy="369332"/>
          </a:xfrm>
          <a:prstGeom prst="rect">
            <a:avLst/>
          </a:prstGeom>
          <a:noFill/>
        </p:spPr>
        <p:txBody>
          <a:bodyPr wrap="none" rtlCol="0">
            <a:spAutoFit/>
          </a:bodyPr>
          <a:lstStyle/>
          <a:p>
            <a:pPr algn="ctr"/>
            <a:r>
              <a:rPr lang="es-CL" b="1" dirty="0" smtClean="0"/>
              <a:t>+</a:t>
            </a:r>
            <a:endParaRPr lang="es-CL" b="1" dirty="0"/>
          </a:p>
        </p:txBody>
      </p:sp>
      <p:sp>
        <p:nvSpPr>
          <p:cNvPr id="15" name="14 CuadroTexto"/>
          <p:cNvSpPr txBox="1"/>
          <p:nvPr/>
        </p:nvSpPr>
        <p:spPr>
          <a:xfrm>
            <a:off x="3467100" y="5219700"/>
            <a:ext cx="1332417" cy="369332"/>
          </a:xfrm>
          <a:prstGeom prst="rect">
            <a:avLst/>
          </a:prstGeom>
          <a:noFill/>
        </p:spPr>
        <p:txBody>
          <a:bodyPr wrap="none" rtlCol="0">
            <a:spAutoFit/>
          </a:bodyPr>
          <a:lstStyle/>
          <a:p>
            <a:pPr algn="ctr"/>
            <a:r>
              <a:rPr lang="es-CL" b="1" dirty="0" smtClean="0"/>
              <a:t>Espesor -0%</a:t>
            </a:r>
            <a:endParaRPr lang="es-CL" b="1" dirty="0"/>
          </a:p>
        </p:txBody>
      </p:sp>
      <p:sp>
        <p:nvSpPr>
          <p:cNvPr id="16" name="15 CuadroTexto"/>
          <p:cNvSpPr txBox="1"/>
          <p:nvPr/>
        </p:nvSpPr>
        <p:spPr>
          <a:xfrm>
            <a:off x="1803400" y="5917168"/>
            <a:ext cx="4031874" cy="707886"/>
          </a:xfrm>
          <a:prstGeom prst="rect">
            <a:avLst/>
          </a:prstGeom>
          <a:noFill/>
        </p:spPr>
        <p:txBody>
          <a:bodyPr wrap="none" rtlCol="0">
            <a:spAutoFit/>
          </a:bodyPr>
          <a:lstStyle/>
          <a:p>
            <a:pPr algn="ctr"/>
            <a:r>
              <a:rPr lang="es-CL" sz="2000" b="1" dirty="0" smtClean="0"/>
              <a:t>Adquisición materia prima </a:t>
            </a:r>
            <a:r>
              <a:rPr lang="es-CL" sz="2000" b="1" dirty="0" err="1" smtClean="0"/>
              <a:t>sg</a:t>
            </a:r>
            <a:r>
              <a:rPr lang="es-CL" sz="2000" b="1" dirty="0" smtClean="0"/>
              <a:t>. ASTM</a:t>
            </a:r>
          </a:p>
          <a:p>
            <a:pPr algn="ctr"/>
            <a:r>
              <a:rPr lang="es-CL" sz="2000" b="1" dirty="0" smtClean="0"/>
              <a:t>FABRICACION</a:t>
            </a:r>
            <a:endParaRPr lang="es-CL" sz="2000" b="1" dirty="0"/>
          </a:p>
        </p:txBody>
      </p:sp>
      <p:sp>
        <p:nvSpPr>
          <p:cNvPr id="17" name="16 CuadroTexto"/>
          <p:cNvSpPr txBox="1"/>
          <p:nvPr/>
        </p:nvSpPr>
        <p:spPr>
          <a:xfrm>
            <a:off x="2082800" y="2768600"/>
            <a:ext cx="805028" cy="369332"/>
          </a:xfrm>
          <a:prstGeom prst="rect">
            <a:avLst/>
          </a:prstGeom>
          <a:noFill/>
        </p:spPr>
        <p:txBody>
          <a:bodyPr wrap="none" rtlCol="0">
            <a:spAutoFit/>
          </a:bodyPr>
          <a:lstStyle/>
          <a:p>
            <a:pPr algn="ctr"/>
            <a:r>
              <a:rPr lang="es-CL" b="1" dirty="0" smtClean="0"/>
              <a:t>Caso 1</a:t>
            </a:r>
            <a:endParaRPr lang="es-CL" b="1" dirty="0"/>
          </a:p>
        </p:txBody>
      </p:sp>
      <p:sp>
        <p:nvSpPr>
          <p:cNvPr id="18" name="17 CuadroTexto"/>
          <p:cNvSpPr txBox="1"/>
          <p:nvPr/>
        </p:nvSpPr>
        <p:spPr>
          <a:xfrm>
            <a:off x="4749800" y="2768600"/>
            <a:ext cx="805028" cy="369332"/>
          </a:xfrm>
          <a:prstGeom prst="rect">
            <a:avLst/>
          </a:prstGeom>
          <a:noFill/>
        </p:spPr>
        <p:txBody>
          <a:bodyPr wrap="none" rtlCol="0">
            <a:spAutoFit/>
          </a:bodyPr>
          <a:lstStyle/>
          <a:p>
            <a:pPr algn="ctr"/>
            <a:r>
              <a:rPr lang="es-CL" b="1" dirty="0" smtClean="0"/>
              <a:t>Caso 2</a:t>
            </a:r>
            <a:endParaRPr lang="es-CL" b="1" dirty="0"/>
          </a:p>
        </p:txBody>
      </p:sp>
      <p:sp>
        <p:nvSpPr>
          <p:cNvPr id="19" name="18 Rectángulo"/>
          <p:cNvSpPr/>
          <p:nvPr/>
        </p:nvSpPr>
        <p:spPr>
          <a:xfrm>
            <a:off x="8661400" y="4800600"/>
            <a:ext cx="5715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20 CuadroTexto"/>
          <p:cNvSpPr txBox="1"/>
          <p:nvPr/>
        </p:nvSpPr>
        <p:spPr>
          <a:xfrm>
            <a:off x="9321800" y="4457700"/>
            <a:ext cx="923650" cy="646331"/>
          </a:xfrm>
          <a:prstGeom prst="rect">
            <a:avLst/>
          </a:prstGeom>
          <a:noFill/>
        </p:spPr>
        <p:txBody>
          <a:bodyPr wrap="none" rtlCol="0">
            <a:spAutoFit/>
          </a:bodyPr>
          <a:lstStyle/>
          <a:p>
            <a:pPr algn="ctr"/>
            <a:r>
              <a:rPr lang="es-CL" b="1" dirty="0" smtClean="0"/>
              <a:t>Espesor</a:t>
            </a:r>
          </a:p>
          <a:p>
            <a:pPr algn="ctr"/>
            <a:r>
              <a:rPr lang="es-CL" b="1" dirty="0" smtClean="0"/>
              <a:t>Cálculo</a:t>
            </a:r>
            <a:endParaRPr lang="es-CL" b="1" dirty="0"/>
          </a:p>
        </p:txBody>
      </p:sp>
      <p:sp>
        <p:nvSpPr>
          <p:cNvPr id="23" name="22 CuadroTexto"/>
          <p:cNvSpPr txBox="1"/>
          <p:nvPr/>
        </p:nvSpPr>
        <p:spPr>
          <a:xfrm>
            <a:off x="9347200" y="5219700"/>
            <a:ext cx="540533" cy="369332"/>
          </a:xfrm>
          <a:prstGeom prst="rect">
            <a:avLst/>
          </a:prstGeom>
          <a:noFill/>
        </p:spPr>
        <p:txBody>
          <a:bodyPr wrap="none" rtlCol="0">
            <a:spAutoFit/>
          </a:bodyPr>
          <a:lstStyle/>
          <a:p>
            <a:pPr algn="ctr"/>
            <a:r>
              <a:rPr lang="es-CL" b="1" dirty="0" smtClean="0"/>
              <a:t>-5%</a:t>
            </a:r>
            <a:endParaRPr lang="es-CL" b="1" dirty="0"/>
          </a:p>
        </p:txBody>
      </p:sp>
      <p:cxnSp>
        <p:nvCxnSpPr>
          <p:cNvPr id="26" name="25 Conector recto"/>
          <p:cNvCxnSpPr/>
          <p:nvPr/>
        </p:nvCxnSpPr>
        <p:spPr>
          <a:xfrm>
            <a:off x="5689600" y="5410200"/>
            <a:ext cx="2781300" cy="1588"/>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5613400" y="5029200"/>
            <a:ext cx="1710725" cy="369332"/>
          </a:xfrm>
          <a:prstGeom prst="rect">
            <a:avLst/>
          </a:prstGeom>
          <a:noFill/>
        </p:spPr>
        <p:txBody>
          <a:bodyPr wrap="none" rtlCol="0">
            <a:spAutoFit/>
          </a:bodyPr>
          <a:lstStyle/>
          <a:p>
            <a:pPr algn="ctr"/>
            <a:r>
              <a:rPr lang="es-CL" b="1" dirty="0" smtClean="0"/>
              <a:t>Espesor mínimo</a:t>
            </a:r>
            <a:endParaRPr lang="es-CL" b="1" dirty="0"/>
          </a:p>
        </p:txBody>
      </p:sp>
      <p:sp>
        <p:nvSpPr>
          <p:cNvPr id="32" name="31 CuadroTexto"/>
          <p:cNvSpPr txBox="1"/>
          <p:nvPr/>
        </p:nvSpPr>
        <p:spPr>
          <a:xfrm>
            <a:off x="5854700" y="5410200"/>
            <a:ext cx="1192378" cy="369332"/>
          </a:xfrm>
          <a:prstGeom prst="rect">
            <a:avLst/>
          </a:prstGeom>
          <a:noFill/>
        </p:spPr>
        <p:txBody>
          <a:bodyPr wrap="none" rtlCol="0">
            <a:spAutoFit/>
          </a:bodyPr>
          <a:lstStyle/>
          <a:p>
            <a:pPr algn="ctr"/>
            <a:r>
              <a:rPr lang="es-CL" b="1" dirty="0" smtClean="0"/>
              <a:t>en terreno</a:t>
            </a:r>
            <a:endParaRPr lang="es-CL" b="1" dirty="0"/>
          </a:p>
        </p:txBody>
      </p:sp>
      <p:sp>
        <p:nvSpPr>
          <p:cNvPr id="35" name="34 Rectángulo"/>
          <p:cNvSpPr/>
          <p:nvPr/>
        </p:nvSpPr>
        <p:spPr>
          <a:xfrm>
            <a:off x="8661400" y="3251200"/>
            <a:ext cx="571500" cy="1549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37" name="36 Conector recto"/>
          <p:cNvCxnSpPr/>
          <p:nvPr/>
        </p:nvCxnSpPr>
        <p:spPr>
          <a:xfrm>
            <a:off x="2819400" y="4318000"/>
            <a:ext cx="7226300" cy="1588"/>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7442200" y="5917168"/>
            <a:ext cx="3327642" cy="707886"/>
          </a:xfrm>
          <a:prstGeom prst="rect">
            <a:avLst/>
          </a:prstGeom>
          <a:noFill/>
        </p:spPr>
        <p:txBody>
          <a:bodyPr wrap="none" rtlCol="0">
            <a:spAutoFit/>
          </a:bodyPr>
          <a:lstStyle/>
          <a:p>
            <a:pPr algn="ctr"/>
            <a:r>
              <a:rPr lang="es-CL" sz="2000" b="1" dirty="0" smtClean="0"/>
              <a:t>Cálculos estructurales </a:t>
            </a:r>
            <a:r>
              <a:rPr lang="es-CL" sz="2000" b="1" dirty="0" err="1" smtClean="0"/>
              <a:t>sg</a:t>
            </a:r>
            <a:r>
              <a:rPr lang="es-CL" sz="2000" b="1" dirty="0" smtClean="0"/>
              <a:t>. AISI</a:t>
            </a:r>
          </a:p>
          <a:p>
            <a:pPr algn="ctr"/>
            <a:r>
              <a:rPr lang="es-CL" sz="2000" b="1" dirty="0" smtClean="0"/>
              <a:t>DISEÑO</a:t>
            </a:r>
            <a:endParaRPr lang="es-CL" sz="2000" b="1" dirty="0"/>
          </a:p>
        </p:txBody>
      </p:sp>
      <p:sp>
        <p:nvSpPr>
          <p:cNvPr id="42" name="41 Cerrar llave"/>
          <p:cNvSpPr/>
          <p:nvPr/>
        </p:nvSpPr>
        <p:spPr>
          <a:xfrm>
            <a:off x="10198100" y="4787900"/>
            <a:ext cx="165100" cy="609600"/>
          </a:xfrm>
          <a:prstGeom prst="rightBrace">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44" name="43 CuadroTexto"/>
          <p:cNvSpPr txBox="1"/>
          <p:nvPr/>
        </p:nvSpPr>
        <p:spPr>
          <a:xfrm>
            <a:off x="10388600" y="4622800"/>
            <a:ext cx="1460500" cy="923330"/>
          </a:xfrm>
          <a:prstGeom prst="rect">
            <a:avLst/>
          </a:prstGeom>
          <a:noFill/>
        </p:spPr>
        <p:txBody>
          <a:bodyPr wrap="square" rtlCol="0">
            <a:spAutoFit/>
          </a:bodyPr>
          <a:lstStyle/>
          <a:p>
            <a:pPr algn="ctr"/>
            <a:r>
              <a:rPr lang="es-CL" dirty="0" smtClean="0"/>
              <a:t>Quedan cubiertos por los FS</a:t>
            </a:r>
            <a:endParaRPr lang="es-CL" dirty="0"/>
          </a:p>
        </p:txBody>
      </p:sp>
    </p:spTree>
    <p:extLst>
      <p:ext uri="{BB962C8B-B14F-4D97-AF65-F5344CB8AC3E}">
        <p14:creationId xmlns:p14="http://schemas.microsoft.com/office/powerpoint/2010/main" xmlns="" val="31315618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sz="half" idx="4294967295"/>
          </p:nvPr>
        </p:nvSpPr>
        <p:spPr>
          <a:xfrm>
            <a:off x="734291" y="1750310"/>
            <a:ext cx="10590934" cy="2156691"/>
          </a:xfrm>
        </p:spPr>
        <p:txBody>
          <a:bodyPr vert="horz" lIns="91440" tIns="45720" rIns="91440" bIns="45720" rtlCol="0">
            <a:normAutofit/>
          </a:bodyPr>
          <a:lstStyle/>
          <a:p>
            <a:pPr marL="55563" indent="1588" algn="just">
              <a:buNone/>
              <a:defRPr/>
            </a:pPr>
            <a:r>
              <a:rPr lang="es-ES_tradnl" sz="2400" dirty="0" smtClean="0"/>
              <a:t>La solución anterior no es nueva en la Ingeniería pues se aplica también a materiales cuya variabilidad sobrepasa la capacidad de los modelos de cálculo.</a:t>
            </a:r>
          </a:p>
          <a:p>
            <a:pPr marL="55563" indent="1588" algn="just">
              <a:buNone/>
              <a:defRPr/>
            </a:pPr>
            <a:r>
              <a:rPr lang="es-ES_tradnl" sz="2400" dirty="0" smtClean="0"/>
              <a:t>El caso más extremo se aprecia en los elementos de hormigón, en que el diseño exige una desviación de 5% bajo el valor de cálculo no obstante el material presenta desviaciones 5 a 7 veces superiores dependiendo del fabricante del hormigón:</a:t>
            </a:r>
          </a:p>
        </p:txBody>
      </p:sp>
      <p:grpSp>
        <p:nvGrpSpPr>
          <p:cNvPr id="2" name="100 Grupo"/>
          <p:cNvGrpSpPr/>
          <p:nvPr/>
        </p:nvGrpSpPr>
        <p:grpSpPr>
          <a:xfrm>
            <a:off x="2863850" y="3686475"/>
            <a:ext cx="6381750" cy="2980097"/>
            <a:chOff x="3041650" y="3469940"/>
            <a:chExt cx="5962653" cy="2621657"/>
          </a:xfrm>
        </p:grpSpPr>
        <p:sp>
          <p:nvSpPr>
            <p:cNvPr id="16" name="Rectangle 12"/>
            <p:cNvSpPr>
              <a:spLocks noChangeAspect="1" noChangeArrowheads="1"/>
            </p:cNvSpPr>
            <p:nvPr/>
          </p:nvSpPr>
          <p:spPr bwMode="auto">
            <a:xfrm>
              <a:off x="5709194" y="3469940"/>
              <a:ext cx="775466" cy="379061"/>
            </a:xfrm>
            <a:prstGeom prst="rect">
              <a:avLst/>
            </a:prstGeom>
            <a:noFill/>
            <a:ln w="9525">
              <a:noFill/>
              <a:miter lim="800000"/>
              <a:headEnd/>
              <a:tailEnd/>
            </a:ln>
          </p:spPr>
          <p:txBody>
            <a:bodyPr wrap="none" lIns="0" tIns="0" rIns="0" bIns="0">
              <a:spAutoFit/>
            </a:bodyPr>
            <a:lstStyle/>
            <a:p>
              <a:pPr algn="ctr"/>
              <a:r>
                <a:rPr lang="es-ES_tradnl" altLang="es-ES_tradnl" sz="1400" b="1" dirty="0" smtClean="0"/>
                <a:t>Resistencia</a:t>
              </a:r>
            </a:p>
            <a:p>
              <a:pPr algn="ctr"/>
              <a:r>
                <a:rPr lang="es-ES_tradnl" altLang="es-ES_tradnl" sz="1400" b="1" dirty="0" smtClean="0"/>
                <a:t>hormigón</a:t>
              </a:r>
              <a:endParaRPr lang="es-ES_tradnl" altLang="es-ES_tradnl" b="1" dirty="0"/>
            </a:p>
          </p:txBody>
        </p:sp>
        <p:sp>
          <p:nvSpPr>
            <p:cNvPr id="17" name="Line 87"/>
            <p:cNvSpPr>
              <a:spLocks noChangeShapeType="1"/>
            </p:cNvSpPr>
            <p:nvPr/>
          </p:nvSpPr>
          <p:spPr bwMode="auto">
            <a:xfrm flipV="1">
              <a:off x="6092855" y="3935451"/>
              <a:ext cx="0" cy="1732134"/>
            </a:xfrm>
            <a:prstGeom prst="line">
              <a:avLst/>
            </a:prstGeom>
            <a:noFill/>
            <a:ln w="28575">
              <a:solidFill>
                <a:srgbClr val="FFCC00"/>
              </a:solidFill>
              <a:round/>
              <a:headEnd/>
              <a:tailEnd/>
            </a:ln>
          </p:spPr>
          <p:txBody>
            <a:bodyPr wrap="none" anchor="ctr"/>
            <a:lstStyle/>
            <a:p>
              <a:endParaRPr lang="es-CL"/>
            </a:p>
          </p:txBody>
        </p:sp>
        <p:sp>
          <p:nvSpPr>
            <p:cNvPr id="26" name="Freeform 14"/>
            <p:cNvSpPr>
              <a:spLocks noChangeAspect="1"/>
            </p:cNvSpPr>
            <p:nvPr/>
          </p:nvSpPr>
          <p:spPr bwMode="auto">
            <a:xfrm>
              <a:off x="6082493" y="4076700"/>
              <a:ext cx="2921810" cy="1546723"/>
            </a:xfrm>
            <a:custGeom>
              <a:avLst/>
              <a:gdLst>
                <a:gd name="T0" fmla="*/ 0 w 3367"/>
                <a:gd name="T1" fmla="*/ 0 h 1053"/>
                <a:gd name="T2" fmla="*/ 19 w 3367"/>
                <a:gd name="T3" fmla="*/ 0 h 1053"/>
                <a:gd name="T4" fmla="*/ 39 w 3367"/>
                <a:gd name="T5" fmla="*/ 3 h 1053"/>
                <a:gd name="T6" fmla="*/ 76 w 3367"/>
                <a:gd name="T7" fmla="*/ 12 h 1053"/>
                <a:gd name="T8" fmla="*/ 105 w 3367"/>
                <a:gd name="T9" fmla="*/ 25 h 1053"/>
                <a:gd name="T10" fmla="*/ 130 w 3367"/>
                <a:gd name="T11" fmla="*/ 39 h 1053"/>
                <a:gd name="T12" fmla="*/ 146 w 3367"/>
                <a:gd name="T13" fmla="*/ 52 h 1053"/>
                <a:gd name="T14" fmla="*/ 163 w 3367"/>
                <a:gd name="T15" fmla="*/ 64 h 1053"/>
                <a:gd name="T16" fmla="*/ 188 w 3367"/>
                <a:gd name="T17" fmla="*/ 90 h 1053"/>
                <a:gd name="T18" fmla="*/ 216 w 3367"/>
                <a:gd name="T19" fmla="*/ 117 h 1053"/>
                <a:gd name="T20" fmla="*/ 238 w 3367"/>
                <a:gd name="T21" fmla="*/ 142 h 1053"/>
                <a:gd name="T22" fmla="*/ 260 w 3367"/>
                <a:gd name="T23" fmla="*/ 166 h 1053"/>
                <a:gd name="T24" fmla="*/ 302 w 3367"/>
                <a:gd name="T25" fmla="*/ 201 h 1053"/>
                <a:gd name="T26" fmla="*/ 339 w 3367"/>
                <a:gd name="T27" fmla="*/ 224 h 1053"/>
                <a:gd name="T28" fmla="*/ 373 w 3367"/>
                <a:gd name="T29" fmla="*/ 241 h 1053"/>
                <a:gd name="T30" fmla="*/ 410 w 3367"/>
                <a:gd name="T31" fmla="*/ 257 h 1053"/>
                <a:gd name="T32" fmla="*/ 447 w 3367"/>
                <a:gd name="T33" fmla="*/ 270 h 1053"/>
                <a:gd name="T34" fmla="*/ 511 w 3367"/>
                <a:gd name="T35" fmla="*/ 287 h 1053"/>
                <a:gd name="T36" fmla="*/ 544 w 3367"/>
                <a:gd name="T37" fmla="*/ 293 h 1053"/>
                <a:gd name="T38" fmla="*/ 577 w 3367"/>
                <a:gd name="T39" fmla="*/ 297 h 1053"/>
                <a:gd name="T40" fmla="*/ 606 w 3367"/>
                <a:gd name="T41" fmla="*/ 299 h 1053"/>
                <a:gd name="T42" fmla="*/ 632 w 3367"/>
                <a:gd name="T43" fmla="*/ 301 h 1053"/>
                <a:gd name="T44" fmla="*/ 679 w 3367"/>
                <a:gd name="T45" fmla="*/ 304 h 1053"/>
                <a:gd name="T46" fmla="*/ 715 w 3367"/>
                <a:gd name="T47" fmla="*/ 306 h 1053"/>
                <a:gd name="T48" fmla="*/ 766 w 3367"/>
                <a:gd name="T49" fmla="*/ 308 h 1053"/>
                <a:gd name="T50" fmla="*/ 883 w 3367"/>
                <a:gd name="T51" fmla="*/ 312 h 1053"/>
                <a:gd name="T52" fmla="*/ 951 w 3367"/>
                <a:gd name="T53" fmla="*/ 312 h 1053"/>
                <a:gd name="T54" fmla="*/ 1021 w 3367"/>
                <a:gd name="T55" fmla="*/ 314 h 1053"/>
                <a:gd name="T56" fmla="*/ 1021 w 3367"/>
                <a:gd name="T57" fmla="*/ 319 h 1053"/>
                <a:gd name="T58" fmla="*/ 951 w 3367"/>
                <a:gd name="T59" fmla="*/ 317 h 1053"/>
                <a:gd name="T60" fmla="*/ 883 w 3367"/>
                <a:gd name="T61" fmla="*/ 317 h 1053"/>
                <a:gd name="T62" fmla="*/ 766 w 3367"/>
                <a:gd name="T63" fmla="*/ 314 h 1053"/>
                <a:gd name="T64" fmla="*/ 715 w 3367"/>
                <a:gd name="T65" fmla="*/ 312 h 1053"/>
                <a:gd name="T66" fmla="*/ 674 w 3367"/>
                <a:gd name="T67" fmla="*/ 310 h 1053"/>
                <a:gd name="T68" fmla="*/ 633 w 3367"/>
                <a:gd name="T69" fmla="*/ 308 h 1053"/>
                <a:gd name="T70" fmla="*/ 606 w 3367"/>
                <a:gd name="T71" fmla="*/ 306 h 1053"/>
                <a:gd name="T72" fmla="*/ 576 w 3367"/>
                <a:gd name="T73" fmla="*/ 303 h 1053"/>
                <a:gd name="T74" fmla="*/ 535 w 3367"/>
                <a:gd name="T75" fmla="*/ 297 h 1053"/>
                <a:gd name="T76" fmla="*/ 499 w 3367"/>
                <a:gd name="T77" fmla="*/ 292 h 1053"/>
                <a:gd name="T78" fmla="*/ 472 w 3367"/>
                <a:gd name="T79" fmla="*/ 285 h 1053"/>
                <a:gd name="T80" fmla="*/ 469 w 3367"/>
                <a:gd name="T81" fmla="*/ 283 h 1053"/>
                <a:gd name="T82" fmla="*/ 435 w 3367"/>
                <a:gd name="T83" fmla="*/ 273 h 1053"/>
                <a:gd name="T84" fmla="*/ 402 w 3367"/>
                <a:gd name="T85" fmla="*/ 261 h 1053"/>
                <a:gd name="T86" fmla="*/ 365 w 3367"/>
                <a:gd name="T87" fmla="*/ 245 h 1053"/>
                <a:gd name="T88" fmla="*/ 331 w 3367"/>
                <a:gd name="T89" fmla="*/ 227 h 1053"/>
                <a:gd name="T90" fmla="*/ 294 w 3367"/>
                <a:gd name="T91" fmla="*/ 204 h 1053"/>
                <a:gd name="T92" fmla="*/ 247 w 3367"/>
                <a:gd name="T93" fmla="*/ 166 h 1053"/>
                <a:gd name="T94" fmla="*/ 226 w 3367"/>
                <a:gd name="T95" fmla="*/ 142 h 1053"/>
                <a:gd name="T96" fmla="*/ 200 w 3367"/>
                <a:gd name="T97" fmla="*/ 119 h 1053"/>
                <a:gd name="T98" fmla="*/ 175 w 3367"/>
                <a:gd name="T99" fmla="*/ 90 h 1053"/>
                <a:gd name="T100" fmla="*/ 148 w 3367"/>
                <a:gd name="T101" fmla="*/ 63 h 1053"/>
                <a:gd name="T102" fmla="*/ 134 w 3367"/>
                <a:gd name="T103" fmla="*/ 53 h 1053"/>
                <a:gd name="T104" fmla="*/ 105 w 3367"/>
                <a:gd name="T105" fmla="*/ 33 h 1053"/>
                <a:gd name="T106" fmla="*/ 97 w 3367"/>
                <a:gd name="T107" fmla="*/ 28 h 1053"/>
                <a:gd name="T108" fmla="*/ 76 w 3367"/>
                <a:gd name="T109" fmla="*/ 19 h 1053"/>
                <a:gd name="T110" fmla="*/ 29 w 3367"/>
                <a:gd name="T111" fmla="*/ 7 h 1053"/>
                <a:gd name="T112" fmla="*/ 0 w 3367"/>
                <a:gd name="T113" fmla="*/ 5 h 1053"/>
                <a:gd name="T114" fmla="*/ 0 w 3367"/>
                <a:gd name="T115" fmla="*/ 0 h 10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67"/>
                <a:gd name="T175" fmla="*/ 0 h 1053"/>
                <a:gd name="T176" fmla="*/ 3367 w 3367"/>
                <a:gd name="T177" fmla="*/ 1053 h 10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67" h="1053">
                  <a:moveTo>
                    <a:pt x="0" y="0"/>
                  </a:moveTo>
                  <a:lnTo>
                    <a:pt x="62" y="0"/>
                  </a:lnTo>
                  <a:lnTo>
                    <a:pt x="129" y="11"/>
                  </a:lnTo>
                  <a:lnTo>
                    <a:pt x="250" y="40"/>
                  </a:lnTo>
                  <a:lnTo>
                    <a:pt x="345" y="82"/>
                  </a:lnTo>
                  <a:lnTo>
                    <a:pt x="429" y="128"/>
                  </a:lnTo>
                  <a:lnTo>
                    <a:pt x="484" y="170"/>
                  </a:lnTo>
                  <a:lnTo>
                    <a:pt x="539" y="210"/>
                  </a:lnTo>
                  <a:lnTo>
                    <a:pt x="621" y="298"/>
                  </a:lnTo>
                  <a:lnTo>
                    <a:pt x="714" y="389"/>
                  </a:lnTo>
                  <a:lnTo>
                    <a:pt x="787" y="471"/>
                  </a:lnTo>
                  <a:lnTo>
                    <a:pt x="857" y="548"/>
                  </a:lnTo>
                  <a:lnTo>
                    <a:pt x="994" y="663"/>
                  </a:lnTo>
                  <a:lnTo>
                    <a:pt x="1120" y="740"/>
                  </a:lnTo>
                  <a:lnTo>
                    <a:pt x="1230" y="797"/>
                  </a:lnTo>
                  <a:lnTo>
                    <a:pt x="1352" y="850"/>
                  </a:lnTo>
                  <a:lnTo>
                    <a:pt x="1477" y="890"/>
                  </a:lnTo>
                  <a:lnTo>
                    <a:pt x="1685" y="948"/>
                  </a:lnTo>
                  <a:lnTo>
                    <a:pt x="1795" y="967"/>
                  </a:lnTo>
                  <a:lnTo>
                    <a:pt x="1903" y="980"/>
                  </a:lnTo>
                  <a:lnTo>
                    <a:pt x="1999" y="989"/>
                  </a:lnTo>
                  <a:lnTo>
                    <a:pt x="2082" y="996"/>
                  </a:lnTo>
                  <a:lnTo>
                    <a:pt x="2237" y="1005"/>
                  </a:lnTo>
                  <a:lnTo>
                    <a:pt x="2360" y="1012"/>
                  </a:lnTo>
                  <a:lnTo>
                    <a:pt x="2526" y="1018"/>
                  </a:lnTo>
                  <a:lnTo>
                    <a:pt x="2912" y="1031"/>
                  </a:lnTo>
                  <a:lnTo>
                    <a:pt x="3135" y="1031"/>
                  </a:lnTo>
                  <a:lnTo>
                    <a:pt x="3367" y="1036"/>
                  </a:lnTo>
                  <a:lnTo>
                    <a:pt x="3367" y="1053"/>
                  </a:lnTo>
                  <a:lnTo>
                    <a:pt x="3135" y="1047"/>
                  </a:lnTo>
                  <a:lnTo>
                    <a:pt x="2912" y="1047"/>
                  </a:lnTo>
                  <a:lnTo>
                    <a:pt x="2526" y="1036"/>
                  </a:lnTo>
                  <a:lnTo>
                    <a:pt x="2360" y="1031"/>
                  </a:lnTo>
                  <a:lnTo>
                    <a:pt x="2222" y="1023"/>
                  </a:lnTo>
                  <a:lnTo>
                    <a:pt x="2087" y="1018"/>
                  </a:lnTo>
                  <a:lnTo>
                    <a:pt x="1998" y="1012"/>
                  </a:lnTo>
                  <a:lnTo>
                    <a:pt x="1899" y="1002"/>
                  </a:lnTo>
                  <a:lnTo>
                    <a:pt x="1767" y="983"/>
                  </a:lnTo>
                  <a:lnTo>
                    <a:pt x="1647" y="965"/>
                  </a:lnTo>
                  <a:lnTo>
                    <a:pt x="1555" y="943"/>
                  </a:lnTo>
                  <a:lnTo>
                    <a:pt x="1546" y="936"/>
                  </a:lnTo>
                  <a:lnTo>
                    <a:pt x="1435" y="903"/>
                  </a:lnTo>
                  <a:lnTo>
                    <a:pt x="1325" y="863"/>
                  </a:lnTo>
                  <a:lnTo>
                    <a:pt x="1202" y="810"/>
                  </a:lnTo>
                  <a:lnTo>
                    <a:pt x="1093" y="749"/>
                  </a:lnTo>
                  <a:lnTo>
                    <a:pt x="967" y="674"/>
                  </a:lnTo>
                  <a:lnTo>
                    <a:pt x="815" y="548"/>
                  </a:lnTo>
                  <a:lnTo>
                    <a:pt x="747" y="471"/>
                  </a:lnTo>
                  <a:lnTo>
                    <a:pt x="661" y="391"/>
                  </a:lnTo>
                  <a:lnTo>
                    <a:pt x="579" y="298"/>
                  </a:lnTo>
                  <a:lnTo>
                    <a:pt x="490" y="208"/>
                  </a:lnTo>
                  <a:lnTo>
                    <a:pt x="442" y="175"/>
                  </a:lnTo>
                  <a:lnTo>
                    <a:pt x="345" y="109"/>
                  </a:lnTo>
                  <a:lnTo>
                    <a:pt x="318" y="91"/>
                  </a:lnTo>
                  <a:lnTo>
                    <a:pt x="250" y="64"/>
                  </a:lnTo>
                  <a:lnTo>
                    <a:pt x="96" y="22"/>
                  </a:lnTo>
                  <a:lnTo>
                    <a:pt x="0" y="18"/>
                  </a:lnTo>
                  <a:lnTo>
                    <a:pt x="0" y="0"/>
                  </a:lnTo>
                  <a:close/>
                </a:path>
              </a:pathLst>
            </a:custGeom>
            <a:solidFill>
              <a:srgbClr val="FF0000"/>
            </a:solidFill>
            <a:ln w="7938">
              <a:solidFill>
                <a:srgbClr val="FF0000"/>
              </a:solidFill>
              <a:round/>
              <a:headEnd/>
              <a:tailEnd/>
            </a:ln>
          </p:spPr>
          <p:txBody>
            <a:bodyPr/>
            <a:lstStyle/>
            <a:p>
              <a:endParaRPr lang="es-CL"/>
            </a:p>
          </p:txBody>
        </p:sp>
        <p:sp>
          <p:nvSpPr>
            <p:cNvPr id="30" name="Rectangle 18"/>
            <p:cNvSpPr>
              <a:spLocks noChangeAspect="1" noChangeArrowheads="1"/>
            </p:cNvSpPr>
            <p:nvPr/>
          </p:nvSpPr>
          <p:spPr bwMode="auto">
            <a:xfrm>
              <a:off x="3527524" y="5619048"/>
              <a:ext cx="5069896" cy="10939"/>
            </a:xfrm>
            <a:prstGeom prst="rect">
              <a:avLst/>
            </a:prstGeom>
            <a:solidFill>
              <a:srgbClr val="00FF00"/>
            </a:solidFill>
            <a:ln w="7938">
              <a:solidFill>
                <a:srgbClr val="6ACE32"/>
              </a:solidFill>
              <a:miter lim="800000"/>
              <a:headEnd/>
              <a:tailEnd/>
            </a:ln>
          </p:spPr>
          <p:txBody>
            <a:bodyPr/>
            <a:lstStyle/>
            <a:p>
              <a:endParaRPr lang="es-CL"/>
            </a:p>
          </p:txBody>
        </p:sp>
        <p:sp>
          <p:nvSpPr>
            <p:cNvPr id="31" name="Freeform 19"/>
            <p:cNvSpPr>
              <a:spLocks noChangeAspect="1"/>
            </p:cNvSpPr>
            <p:nvPr/>
          </p:nvSpPr>
          <p:spPr bwMode="auto">
            <a:xfrm>
              <a:off x="3191096" y="4076700"/>
              <a:ext cx="2891397" cy="1498600"/>
            </a:xfrm>
            <a:custGeom>
              <a:avLst/>
              <a:gdLst>
                <a:gd name="T0" fmla="*/ 983 w 3291"/>
                <a:gd name="T1" fmla="*/ 5 h 994"/>
                <a:gd name="T2" fmla="*/ 951 w 3291"/>
                <a:gd name="T3" fmla="*/ 12 h 994"/>
                <a:gd name="T4" fmla="*/ 931 w 3291"/>
                <a:gd name="T5" fmla="*/ 22 h 994"/>
                <a:gd name="T6" fmla="*/ 900 w 3291"/>
                <a:gd name="T7" fmla="*/ 40 h 994"/>
                <a:gd name="T8" fmla="*/ 876 w 3291"/>
                <a:gd name="T9" fmla="*/ 60 h 994"/>
                <a:gd name="T10" fmla="*/ 837 w 3291"/>
                <a:gd name="T11" fmla="*/ 112 h 994"/>
                <a:gd name="T12" fmla="*/ 782 w 3291"/>
                <a:gd name="T13" fmla="*/ 178 h 994"/>
                <a:gd name="T14" fmla="*/ 739 w 3291"/>
                <a:gd name="T15" fmla="*/ 215 h 994"/>
                <a:gd name="T16" fmla="*/ 686 w 3291"/>
                <a:gd name="T17" fmla="*/ 247 h 994"/>
                <a:gd name="T18" fmla="*/ 646 w 3291"/>
                <a:gd name="T19" fmla="*/ 263 h 994"/>
                <a:gd name="T20" fmla="*/ 608 w 3291"/>
                <a:gd name="T21" fmla="*/ 274 h 994"/>
                <a:gd name="T22" fmla="*/ 545 w 3291"/>
                <a:gd name="T23" fmla="*/ 285 h 994"/>
                <a:gd name="T24" fmla="*/ 503 w 3291"/>
                <a:gd name="T25" fmla="*/ 290 h 994"/>
                <a:gd name="T26" fmla="*/ 441 w 3291"/>
                <a:gd name="T27" fmla="*/ 294 h 994"/>
                <a:gd name="T28" fmla="*/ 311 w 3291"/>
                <a:gd name="T29" fmla="*/ 298 h 994"/>
                <a:gd name="T30" fmla="*/ 204 w 3291"/>
                <a:gd name="T31" fmla="*/ 300 h 994"/>
                <a:gd name="T32" fmla="*/ 1 w 3291"/>
                <a:gd name="T33" fmla="*/ 302 h 994"/>
                <a:gd name="T34" fmla="*/ 142 w 3291"/>
                <a:gd name="T35" fmla="*/ 297 h 994"/>
                <a:gd name="T36" fmla="*/ 259 w 3291"/>
                <a:gd name="T37" fmla="*/ 295 h 994"/>
                <a:gd name="T38" fmla="*/ 402 w 3291"/>
                <a:gd name="T39" fmla="*/ 290 h 994"/>
                <a:gd name="T40" fmla="*/ 474 w 3291"/>
                <a:gd name="T41" fmla="*/ 287 h 994"/>
                <a:gd name="T42" fmla="*/ 526 w 3291"/>
                <a:gd name="T43" fmla="*/ 282 h 994"/>
                <a:gd name="T44" fmla="*/ 563 w 3291"/>
                <a:gd name="T45" fmla="*/ 277 h 994"/>
                <a:gd name="T46" fmla="*/ 598 w 3291"/>
                <a:gd name="T47" fmla="*/ 269 h 994"/>
                <a:gd name="T48" fmla="*/ 641 w 3291"/>
                <a:gd name="T49" fmla="*/ 258 h 994"/>
                <a:gd name="T50" fmla="*/ 678 w 3291"/>
                <a:gd name="T51" fmla="*/ 243 h 994"/>
                <a:gd name="T52" fmla="*/ 733 w 3291"/>
                <a:gd name="T53" fmla="*/ 212 h 994"/>
                <a:gd name="T54" fmla="*/ 773 w 3291"/>
                <a:gd name="T55" fmla="*/ 178 h 994"/>
                <a:gd name="T56" fmla="*/ 827 w 3291"/>
                <a:gd name="T57" fmla="*/ 112 h 994"/>
                <a:gd name="T58" fmla="*/ 867 w 3291"/>
                <a:gd name="T59" fmla="*/ 60 h 994"/>
                <a:gd name="T60" fmla="*/ 880 w 3291"/>
                <a:gd name="T61" fmla="*/ 46 h 994"/>
                <a:gd name="T62" fmla="*/ 903 w 3291"/>
                <a:gd name="T63" fmla="*/ 28 h 994"/>
                <a:gd name="T64" fmla="*/ 941 w 3291"/>
                <a:gd name="T65" fmla="*/ 8 h 994"/>
                <a:gd name="T66" fmla="*/ 978 w 3291"/>
                <a:gd name="T67" fmla="*/ 0 h 994"/>
                <a:gd name="T68" fmla="*/ 997 w 3291"/>
                <a:gd name="T69" fmla="*/ 5 h 9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91"/>
                <a:gd name="T106" fmla="*/ 0 h 994"/>
                <a:gd name="T107" fmla="*/ 3291 w 3291"/>
                <a:gd name="T108" fmla="*/ 994 h 9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91" h="994">
                  <a:moveTo>
                    <a:pt x="3291" y="16"/>
                  </a:moveTo>
                  <a:lnTo>
                    <a:pt x="3247" y="16"/>
                  </a:lnTo>
                  <a:lnTo>
                    <a:pt x="3196" y="22"/>
                  </a:lnTo>
                  <a:lnTo>
                    <a:pt x="3141" y="40"/>
                  </a:lnTo>
                  <a:lnTo>
                    <a:pt x="3102" y="55"/>
                  </a:lnTo>
                  <a:lnTo>
                    <a:pt x="3073" y="71"/>
                  </a:lnTo>
                  <a:lnTo>
                    <a:pt x="3038" y="89"/>
                  </a:lnTo>
                  <a:lnTo>
                    <a:pt x="2971" y="131"/>
                  </a:lnTo>
                  <a:lnTo>
                    <a:pt x="2936" y="162"/>
                  </a:lnTo>
                  <a:lnTo>
                    <a:pt x="2894" y="197"/>
                  </a:lnTo>
                  <a:lnTo>
                    <a:pt x="2830" y="281"/>
                  </a:lnTo>
                  <a:lnTo>
                    <a:pt x="2766" y="367"/>
                  </a:lnTo>
                  <a:lnTo>
                    <a:pt x="2702" y="451"/>
                  </a:lnTo>
                  <a:lnTo>
                    <a:pt x="2583" y="588"/>
                  </a:lnTo>
                  <a:lnTo>
                    <a:pt x="2505" y="665"/>
                  </a:lnTo>
                  <a:lnTo>
                    <a:pt x="2442" y="709"/>
                  </a:lnTo>
                  <a:lnTo>
                    <a:pt x="2358" y="764"/>
                  </a:lnTo>
                  <a:lnTo>
                    <a:pt x="2263" y="813"/>
                  </a:lnTo>
                  <a:lnTo>
                    <a:pt x="2181" y="850"/>
                  </a:lnTo>
                  <a:lnTo>
                    <a:pt x="2132" y="868"/>
                  </a:lnTo>
                  <a:lnTo>
                    <a:pt x="2080" y="883"/>
                  </a:lnTo>
                  <a:lnTo>
                    <a:pt x="2006" y="903"/>
                  </a:lnTo>
                  <a:lnTo>
                    <a:pt x="1923" y="919"/>
                  </a:lnTo>
                  <a:lnTo>
                    <a:pt x="1801" y="939"/>
                  </a:lnTo>
                  <a:lnTo>
                    <a:pt x="1731" y="948"/>
                  </a:lnTo>
                  <a:lnTo>
                    <a:pt x="1660" y="956"/>
                  </a:lnTo>
                  <a:lnTo>
                    <a:pt x="1565" y="961"/>
                  </a:lnTo>
                  <a:lnTo>
                    <a:pt x="1455" y="967"/>
                  </a:lnTo>
                  <a:lnTo>
                    <a:pt x="1327" y="972"/>
                  </a:lnTo>
                  <a:lnTo>
                    <a:pt x="1028" y="983"/>
                  </a:lnTo>
                  <a:lnTo>
                    <a:pt x="856" y="989"/>
                  </a:lnTo>
                  <a:lnTo>
                    <a:pt x="673" y="989"/>
                  </a:lnTo>
                  <a:lnTo>
                    <a:pt x="470" y="994"/>
                  </a:lnTo>
                  <a:lnTo>
                    <a:pt x="4" y="994"/>
                  </a:lnTo>
                  <a:lnTo>
                    <a:pt x="0" y="978"/>
                  </a:lnTo>
                  <a:lnTo>
                    <a:pt x="470" y="978"/>
                  </a:lnTo>
                  <a:lnTo>
                    <a:pt x="673" y="972"/>
                  </a:lnTo>
                  <a:lnTo>
                    <a:pt x="856" y="972"/>
                  </a:lnTo>
                  <a:lnTo>
                    <a:pt x="1028" y="967"/>
                  </a:lnTo>
                  <a:lnTo>
                    <a:pt x="1327" y="956"/>
                  </a:lnTo>
                  <a:lnTo>
                    <a:pt x="1455" y="950"/>
                  </a:lnTo>
                  <a:lnTo>
                    <a:pt x="1565" y="945"/>
                  </a:lnTo>
                  <a:lnTo>
                    <a:pt x="1660" y="939"/>
                  </a:lnTo>
                  <a:lnTo>
                    <a:pt x="1739" y="928"/>
                  </a:lnTo>
                  <a:lnTo>
                    <a:pt x="1801" y="923"/>
                  </a:lnTo>
                  <a:lnTo>
                    <a:pt x="1859" y="912"/>
                  </a:lnTo>
                  <a:lnTo>
                    <a:pt x="1916" y="901"/>
                  </a:lnTo>
                  <a:lnTo>
                    <a:pt x="1974" y="886"/>
                  </a:lnTo>
                  <a:lnTo>
                    <a:pt x="2038" y="872"/>
                  </a:lnTo>
                  <a:lnTo>
                    <a:pt x="2115" y="850"/>
                  </a:lnTo>
                  <a:lnTo>
                    <a:pt x="2196" y="819"/>
                  </a:lnTo>
                  <a:lnTo>
                    <a:pt x="2239" y="802"/>
                  </a:lnTo>
                  <a:lnTo>
                    <a:pt x="2336" y="753"/>
                  </a:lnTo>
                  <a:lnTo>
                    <a:pt x="2422" y="698"/>
                  </a:lnTo>
                  <a:lnTo>
                    <a:pt x="2488" y="643"/>
                  </a:lnTo>
                  <a:lnTo>
                    <a:pt x="2552" y="588"/>
                  </a:lnTo>
                  <a:lnTo>
                    <a:pt x="2669" y="451"/>
                  </a:lnTo>
                  <a:lnTo>
                    <a:pt x="2733" y="367"/>
                  </a:lnTo>
                  <a:lnTo>
                    <a:pt x="2799" y="281"/>
                  </a:lnTo>
                  <a:lnTo>
                    <a:pt x="2863" y="197"/>
                  </a:lnTo>
                  <a:lnTo>
                    <a:pt x="2898" y="159"/>
                  </a:lnTo>
                  <a:lnTo>
                    <a:pt x="2909" y="151"/>
                  </a:lnTo>
                  <a:lnTo>
                    <a:pt x="2945" y="120"/>
                  </a:lnTo>
                  <a:lnTo>
                    <a:pt x="2983" y="93"/>
                  </a:lnTo>
                  <a:lnTo>
                    <a:pt x="3044" y="56"/>
                  </a:lnTo>
                  <a:lnTo>
                    <a:pt x="3110" y="27"/>
                  </a:lnTo>
                  <a:lnTo>
                    <a:pt x="3163" y="11"/>
                  </a:lnTo>
                  <a:lnTo>
                    <a:pt x="3228" y="0"/>
                  </a:lnTo>
                  <a:lnTo>
                    <a:pt x="3291" y="0"/>
                  </a:lnTo>
                  <a:lnTo>
                    <a:pt x="3291" y="16"/>
                  </a:lnTo>
                  <a:close/>
                </a:path>
              </a:pathLst>
            </a:custGeom>
            <a:solidFill>
              <a:srgbClr val="FF0000"/>
            </a:solidFill>
            <a:ln w="7938">
              <a:solidFill>
                <a:srgbClr val="FF0000"/>
              </a:solidFill>
              <a:round/>
              <a:headEnd/>
              <a:tailEnd/>
            </a:ln>
          </p:spPr>
          <p:txBody>
            <a:bodyPr/>
            <a:lstStyle/>
            <a:p>
              <a:endParaRPr lang="es-CL"/>
            </a:p>
          </p:txBody>
        </p:sp>
        <p:sp>
          <p:nvSpPr>
            <p:cNvPr id="32" name="Rectangle 20"/>
            <p:cNvSpPr>
              <a:spLocks noChangeAspect="1" noChangeArrowheads="1"/>
            </p:cNvSpPr>
            <p:nvPr/>
          </p:nvSpPr>
          <p:spPr bwMode="auto">
            <a:xfrm>
              <a:off x="3526232" y="5721871"/>
              <a:ext cx="267380" cy="360975"/>
            </a:xfrm>
            <a:prstGeom prst="rect">
              <a:avLst/>
            </a:prstGeom>
            <a:noFill/>
            <a:ln w="9525">
              <a:noFill/>
              <a:miter lim="800000"/>
              <a:headEnd/>
              <a:tailEnd/>
            </a:ln>
          </p:spPr>
          <p:txBody>
            <a:bodyPr/>
            <a:lstStyle/>
            <a:p>
              <a:endParaRPr lang="es-CL"/>
            </a:p>
          </p:txBody>
        </p:sp>
        <p:sp>
          <p:nvSpPr>
            <p:cNvPr id="33" name="Rectangle 21"/>
            <p:cNvSpPr>
              <a:spLocks noChangeAspect="1" noChangeArrowheads="1"/>
            </p:cNvSpPr>
            <p:nvPr/>
          </p:nvSpPr>
          <p:spPr bwMode="auto">
            <a:xfrm>
              <a:off x="3526232" y="5750312"/>
              <a:ext cx="45209" cy="273466"/>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34" name="Rectangle 22"/>
            <p:cNvSpPr>
              <a:spLocks noChangeAspect="1" noChangeArrowheads="1"/>
            </p:cNvSpPr>
            <p:nvPr/>
          </p:nvSpPr>
          <p:spPr bwMode="auto">
            <a:xfrm>
              <a:off x="3585650" y="5750312"/>
              <a:ext cx="74918" cy="273466"/>
            </a:xfrm>
            <a:prstGeom prst="rect">
              <a:avLst/>
            </a:prstGeom>
            <a:noFill/>
            <a:ln w="9525">
              <a:noFill/>
              <a:miter lim="800000"/>
              <a:headEnd/>
              <a:tailEnd/>
            </a:ln>
          </p:spPr>
          <p:txBody>
            <a:bodyPr wrap="none" lIns="0" tIns="0" rIns="0" bIns="0">
              <a:spAutoFit/>
            </a:bodyPr>
            <a:lstStyle/>
            <a:p>
              <a:r>
                <a:rPr lang="es-ES_tradnl" altLang="es-ES_tradnl" sz="1300"/>
                <a:t>6</a:t>
              </a:r>
              <a:endParaRPr lang="es-ES_tradnl" altLang="es-ES_tradnl"/>
            </a:p>
          </p:txBody>
        </p:sp>
        <p:sp>
          <p:nvSpPr>
            <p:cNvPr id="35" name="Rectangle 23"/>
            <p:cNvSpPr>
              <a:spLocks noChangeAspect="1" noChangeArrowheads="1"/>
            </p:cNvSpPr>
            <p:nvPr/>
          </p:nvSpPr>
          <p:spPr bwMode="auto">
            <a:xfrm>
              <a:off x="3683819"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36" name="Rectangle 24"/>
            <p:cNvSpPr>
              <a:spLocks noChangeAspect="1" noChangeArrowheads="1"/>
            </p:cNvSpPr>
            <p:nvPr/>
          </p:nvSpPr>
          <p:spPr bwMode="auto">
            <a:xfrm>
              <a:off x="7898614" y="5721871"/>
              <a:ext cx="310006" cy="360975"/>
            </a:xfrm>
            <a:prstGeom prst="rect">
              <a:avLst/>
            </a:prstGeom>
            <a:noFill/>
            <a:ln w="9525">
              <a:noFill/>
              <a:miter lim="800000"/>
              <a:headEnd/>
              <a:tailEnd/>
            </a:ln>
          </p:spPr>
          <p:txBody>
            <a:bodyPr/>
            <a:lstStyle/>
            <a:p>
              <a:endParaRPr lang="es-CL"/>
            </a:p>
          </p:txBody>
        </p:sp>
        <p:sp>
          <p:nvSpPr>
            <p:cNvPr id="37" name="Rectangle 25"/>
            <p:cNvSpPr>
              <a:spLocks noChangeAspect="1" noChangeArrowheads="1"/>
            </p:cNvSpPr>
            <p:nvPr/>
          </p:nvSpPr>
          <p:spPr bwMode="auto">
            <a:xfrm>
              <a:off x="7898614" y="5750312"/>
              <a:ext cx="153711" cy="273466"/>
            </a:xfrm>
            <a:prstGeom prst="rect">
              <a:avLst/>
            </a:prstGeom>
            <a:noFill/>
            <a:ln w="9525">
              <a:noFill/>
              <a:miter lim="800000"/>
              <a:headEnd/>
              <a:tailEnd/>
            </a:ln>
          </p:spPr>
          <p:txBody>
            <a:bodyPr wrap="none" lIns="0" tIns="0" rIns="0" bIns="0">
              <a:spAutoFit/>
            </a:bodyPr>
            <a:lstStyle/>
            <a:p>
              <a:r>
                <a:rPr lang="es-ES_tradnl" altLang="es-ES_tradnl" sz="1300" dirty="0"/>
                <a:t>+5</a:t>
              </a:r>
              <a:endParaRPr lang="es-ES_tradnl" altLang="es-ES_tradnl" dirty="0"/>
            </a:p>
          </p:txBody>
        </p:sp>
        <p:sp>
          <p:nvSpPr>
            <p:cNvPr id="38" name="Rectangle 26"/>
            <p:cNvSpPr>
              <a:spLocks noChangeAspect="1" noChangeArrowheads="1"/>
            </p:cNvSpPr>
            <p:nvPr/>
          </p:nvSpPr>
          <p:spPr bwMode="auto">
            <a:xfrm>
              <a:off x="8100118" y="5715308"/>
              <a:ext cx="81377" cy="273466"/>
            </a:xfrm>
            <a:prstGeom prst="rect">
              <a:avLst/>
            </a:prstGeom>
            <a:noFill/>
            <a:ln w="9525">
              <a:noFill/>
              <a:miter lim="800000"/>
              <a:headEnd/>
              <a:tailEnd/>
            </a:ln>
          </p:spPr>
          <p:txBody>
            <a:bodyPr wrap="none" lIns="0" tIns="0" rIns="0" bIns="0">
              <a:spAutoFit/>
            </a:bodyPr>
            <a:lstStyle/>
            <a:p>
              <a:r>
                <a:rPr lang="es-ES_tradnl" altLang="es-ES_tradnl" sz="1300" dirty="0">
                  <a:latin typeface="Symbol" pitchFamily="18" charset="2"/>
                </a:rPr>
                <a:t>s</a:t>
              </a:r>
              <a:endParaRPr lang="es-ES_tradnl" altLang="es-ES_tradnl" dirty="0"/>
            </a:p>
          </p:txBody>
        </p:sp>
        <p:sp>
          <p:nvSpPr>
            <p:cNvPr id="39" name="Rectangle 27"/>
            <p:cNvSpPr>
              <a:spLocks noChangeAspect="1" noChangeArrowheads="1"/>
            </p:cNvSpPr>
            <p:nvPr/>
          </p:nvSpPr>
          <p:spPr bwMode="auto">
            <a:xfrm>
              <a:off x="8297747" y="5730622"/>
              <a:ext cx="311298" cy="360975"/>
            </a:xfrm>
            <a:prstGeom prst="rect">
              <a:avLst/>
            </a:prstGeom>
            <a:noFill/>
            <a:ln w="9525">
              <a:noFill/>
              <a:miter lim="800000"/>
              <a:headEnd/>
              <a:tailEnd/>
            </a:ln>
          </p:spPr>
          <p:txBody>
            <a:bodyPr/>
            <a:lstStyle/>
            <a:p>
              <a:endParaRPr lang="es-CL"/>
            </a:p>
          </p:txBody>
        </p:sp>
        <p:sp>
          <p:nvSpPr>
            <p:cNvPr id="40" name="Rectangle 28"/>
            <p:cNvSpPr>
              <a:spLocks noChangeAspect="1" noChangeArrowheads="1"/>
            </p:cNvSpPr>
            <p:nvPr/>
          </p:nvSpPr>
          <p:spPr bwMode="auto">
            <a:xfrm>
              <a:off x="8297747" y="5759062"/>
              <a:ext cx="153711" cy="273466"/>
            </a:xfrm>
            <a:prstGeom prst="rect">
              <a:avLst/>
            </a:prstGeom>
            <a:noFill/>
            <a:ln w="9525">
              <a:noFill/>
              <a:miter lim="800000"/>
              <a:headEnd/>
              <a:tailEnd/>
            </a:ln>
          </p:spPr>
          <p:txBody>
            <a:bodyPr wrap="none" lIns="0" tIns="0" rIns="0" bIns="0">
              <a:spAutoFit/>
            </a:bodyPr>
            <a:lstStyle/>
            <a:p>
              <a:r>
                <a:rPr lang="es-ES_tradnl" altLang="es-ES_tradnl" sz="1300"/>
                <a:t>+6</a:t>
              </a:r>
              <a:endParaRPr lang="es-ES_tradnl" altLang="es-ES_tradnl"/>
            </a:p>
          </p:txBody>
        </p:sp>
        <p:sp>
          <p:nvSpPr>
            <p:cNvPr id="41" name="Rectangle 29"/>
            <p:cNvSpPr>
              <a:spLocks noChangeAspect="1" noChangeArrowheads="1"/>
            </p:cNvSpPr>
            <p:nvPr/>
          </p:nvSpPr>
          <p:spPr bwMode="auto">
            <a:xfrm>
              <a:off x="8499251" y="5724059"/>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42" name="Rectangle 30"/>
            <p:cNvSpPr>
              <a:spLocks noChangeAspect="1" noChangeArrowheads="1"/>
            </p:cNvSpPr>
            <p:nvPr/>
          </p:nvSpPr>
          <p:spPr bwMode="auto">
            <a:xfrm>
              <a:off x="4461418" y="5555604"/>
              <a:ext cx="12917" cy="85321"/>
            </a:xfrm>
            <a:prstGeom prst="rect">
              <a:avLst/>
            </a:prstGeom>
            <a:solidFill>
              <a:srgbClr val="00FF00"/>
            </a:solidFill>
            <a:ln w="7938">
              <a:solidFill>
                <a:srgbClr val="6ACE32"/>
              </a:solidFill>
              <a:miter lim="800000"/>
              <a:headEnd/>
              <a:tailEnd/>
            </a:ln>
          </p:spPr>
          <p:txBody>
            <a:bodyPr/>
            <a:lstStyle/>
            <a:p>
              <a:endParaRPr lang="es-CL"/>
            </a:p>
          </p:txBody>
        </p:sp>
        <p:sp>
          <p:nvSpPr>
            <p:cNvPr id="43" name="Rectangle 31"/>
            <p:cNvSpPr>
              <a:spLocks noChangeAspect="1" noChangeArrowheads="1"/>
            </p:cNvSpPr>
            <p:nvPr/>
          </p:nvSpPr>
          <p:spPr bwMode="auto">
            <a:xfrm>
              <a:off x="4860551" y="5544665"/>
              <a:ext cx="12917" cy="96260"/>
            </a:xfrm>
            <a:prstGeom prst="rect">
              <a:avLst/>
            </a:prstGeom>
            <a:solidFill>
              <a:srgbClr val="00FF00"/>
            </a:solidFill>
            <a:ln w="7938">
              <a:solidFill>
                <a:srgbClr val="6ACE32"/>
              </a:solidFill>
              <a:miter lim="800000"/>
              <a:headEnd/>
              <a:tailEnd/>
            </a:ln>
          </p:spPr>
          <p:txBody>
            <a:bodyPr/>
            <a:lstStyle/>
            <a:p>
              <a:endParaRPr lang="es-CL"/>
            </a:p>
          </p:txBody>
        </p:sp>
        <p:sp>
          <p:nvSpPr>
            <p:cNvPr id="44" name="Rectangle 32"/>
            <p:cNvSpPr>
              <a:spLocks noChangeAspect="1" noChangeArrowheads="1"/>
            </p:cNvSpPr>
            <p:nvPr/>
          </p:nvSpPr>
          <p:spPr bwMode="auto">
            <a:xfrm>
              <a:off x="5259684" y="5555604"/>
              <a:ext cx="12917" cy="85321"/>
            </a:xfrm>
            <a:prstGeom prst="rect">
              <a:avLst/>
            </a:prstGeom>
            <a:solidFill>
              <a:srgbClr val="00FF00"/>
            </a:solidFill>
            <a:ln w="7938">
              <a:solidFill>
                <a:srgbClr val="6ACE32"/>
              </a:solidFill>
              <a:miter lim="800000"/>
              <a:headEnd/>
              <a:tailEnd/>
            </a:ln>
          </p:spPr>
          <p:txBody>
            <a:bodyPr/>
            <a:lstStyle/>
            <a:p>
              <a:endParaRPr lang="es-CL"/>
            </a:p>
          </p:txBody>
        </p:sp>
        <p:sp>
          <p:nvSpPr>
            <p:cNvPr id="45" name="Rectangle 33"/>
            <p:cNvSpPr>
              <a:spLocks noChangeAspect="1" noChangeArrowheads="1"/>
            </p:cNvSpPr>
            <p:nvPr/>
          </p:nvSpPr>
          <p:spPr bwMode="auto">
            <a:xfrm>
              <a:off x="5666568" y="5555604"/>
              <a:ext cx="11625" cy="85321"/>
            </a:xfrm>
            <a:prstGeom prst="rect">
              <a:avLst/>
            </a:prstGeom>
            <a:solidFill>
              <a:srgbClr val="00FF00"/>
            </a:solidFill>
            <a:ln w="7938">
              <a:solidFill>
                <a:srgbClr val="6ACE32"/>
              </a:solidFill>
              <a:miter lim="800000"/>
              <a:headEnd/>
              <a:tailEnd/>
            </a:ln>
          </p:spPr>
          <p:txBody>
            <a:bodyPr/>
            <a:lstStyle/>
            <a:p>
              <a:endParaRPr lang="es-CL"/>
            </a:p>
          </p:txBody>
        </p:sp>
        <p:sp>
          <p:nvSpPr>
            <p:cNvPr id="46" name="Rectangle 34"/>
            <p:cNvSpPr>
              <a:spLocks noChangeAspect="1" noChangeArrowheads="1"/>
            </p:cNvSpPr>
            <p:nvPr/>
          </p:nvSpPr>
          <p:spPr bwMode="auto">
            <a:xfrm>
              <a:off x="6463543" y="5555604"/>
              <a:ext cx="11625" cy="94072"/>
            </a:xfrm>
            <a:prstGeom prst="rect">
              <a:avLst/>
            </a:prstGeom>
            <a:solidFill>
              <a:srgbClr val="00FF00"/>
            </a:solidFill>
            <a:ln w="7938">
              <a:solidFill>
                <a:srgbClr val="6ACE32"/>
              </a:solidFill>
              <a:miter lim="800000"/>
              <a:headEnd/>
              <a:tailEnd/>
            </a:ln>
          </p:spPr>
          <p:txBody>
            <a:bodyPr/>
            <a:lstStyle/>
            <a:p>
              <a:endParaRPr lang="es-CL"/>
            </a:p>
          </p:txBody>
        </p:sp>
        <p:sp>
          <p:nvSpPr>
            <p:cNvPr id="47" name="Rectangle 35"/>
            <p:cNvSpPr>
              <a:spLocks noChangeAspect="1" noChangeArrowheads="1"/>
            </p:cNvSpPr>
            <p:nvPr/>
          </p:nvSpPr>
          <p:spPr bwMode="auto">
            <a:xfrm>
              <a:off x="6863967" y="5544665"/>
              <a:ext cx="10334" cy="96260"/>
            </a:xfrm>
            <a:prstGeom prst="rect">
              <a:avLst/>
            </a:prstGeom>
            <a:solidFill>
              <a:srgbClr val="00FF00"/>
            </a:solidFill>
            <a:ln w="7938">
              <a:solidFill>
                <a:srgbClr val="6ACE32"/>
              </a:solidFill>
              <a:miter lim="800000"/>
              <a:headEnd/>
              <a:tailEnd/>
            </a:ln>
          </p:spPr>
          <p:txBody>
            <a:bodyPr/>
            <a:lstStyle/>
            <a:p>
              <a:endParaRPr lang="es-CL"/>
            </a:p>
          </p:txBody>
        </p:sp>
        <p:sp>
          <p:nvSpPr>
            <p:cNvPr id="48" name="Rectangle 36"/>
            <p:cNvSpPr>
              <a:spLocks noChangeAspect="1" noChangeArrowheads="1"/>
            </p:cNvSpPr>
            <p:nvPr/>
          </p:nvSpPr>
          <p:spPr bwMode="auto">
            <a:xfrm>
              <a:off x="7254059" y="5555604"/>
              <a:ext cx="12917" cy="85321"/>
            </a:xfrm>
            <a:prstGeom prst="rect">
              <a:avLst/>
            </a:prstGeom>
            <a:solidFill>
              <a:srgbClr val="00FF00"/>
            </a:solidFill>
            <a:ln w="7938">
              <a:solidFill>
                <a:srgbClr val="6ACE32"/>
              </a:solidFill>
              <a:miter lim="800000"/>
              <a:headEnd/>
              <a:tailEnd/>
            </a:ln>
          </p:spPr>
          <p:txBody>
            <a:bodyPr/>
            <a:lstStyle/>
            <a:p>
              <a:endParaRPr lang="es-CL"/>
            </a:p>
          </p:txBody>
        </p:sp>
        <p:sp>
          <p:nvSpPr>
            <p:cNvPr id="49" name="Rectangle 37"/>
            <p:cNvSpPr>
              <a:spLocks noChangeAspect="1" noChangeArrowheads="1"/>
            </p:cNvSpPr>
            <p:nvPr/>
          </p:nvSpPr>
          <p:spPr bwMode="auto">
            <a:xfrm>
              <a:off x="7655775" y="5544665"/>
              <a:ext cx="11625" cy="96260"/>
            </a:xfrm>
            <a:prstGeom prst="rect">
              <a:avLst/>
            </a:prstGeom>
            <a:solidFill>
              <a:srgbClr val="00FF00"/>
            </a:solidFill>
            <a:ln w="7938">
              <a:solidFill>
                <a:srgbClr val="6ACE32"/>
              </a:solidFill>
              <a:miter lim="800000"/>
              <a:headEnd/>
              <a:tailEnd/>
            </a:ln>
          </p:spPr>
          <p:txBody>
            <a:bodyPr/>
            <a:lstStyle/>
            <a:p>
              <a:endParaRPr lang="es-CL"/>
            </a:p>
          </p:txBody>
        </p:sp>
        <p:sp>
          <p:nvSpPr>
            <p:cNvPr id="50" name="Rectangle 38"/>
            <p:cNvSpPr>
              <a:spLocks noChangeAspect="1" noChangeArrowheads="1"/>
            </p:cNvSpPr>
            <p:nvPr/>
          </p:nvSpPr>
          <p:spPr bwMode="auto">
            <a:xfrm>
              <a:off x="8053617" y="5544665"/>
              <a:ext cx="11625" cy="96260"/>
            </a:xfrm>
            <a:prstGeom prst="rect">
              <a:avLst/>
            </a:prstGeom>
            <a:solidFill>
              <a:srgbClr val="00FF00"/>
            </a:solidFill>
            <a:ln w="7938">
              <a:solidFill>
                <a:srgbClr val="6ACE32"/>
              </a:solidFill>
              <a:miter lim="800000"/>
              <a:headEnd/>
              <a:tailEnd/>
            </a:ln>
          </p:spPr>
          <p:txBody>
            <a:bodyPr/>
            <a:lstStyle/>
            <a:p>
              <a:endParaRPr lang="es-CL"/>
            </a:p>
          </p:txBody>
        </p:sp>
        <p:sp>
          <p:nvSpPr>
            <p:cNvPr id="51" name="Rectangle 39"/>
            <p:cNvSpPr>
              <a:spLocks noChangeAspect="1" noChangeArrowheads="1"/>
            </p:cNvSpPr>
            <p:nvPr/>
          </p:nvSpPr>
          <p:spPr bwMode="auto">
            <a:xfrm>
              <a:off x="6074743" y="5544665"/>
              <a:ext cx="10334" cy="85321"/>
            </a:xfrm>
            <a:prstGeom prst="rect">
              <a:avLst/>
            </a:prstGeom>
            <a:solidFill>
              <a:srgbClr val="00FF00"/>
            </a:solidFill>
            <a:ln w="7938">
              <a:solidFill>
                <a:srgbClr val="6ACE32"/>
              </a:solidFill>
              <a:miter lim="800000"/>
              <a:headEnd/>
              <a:tailEnd/>
            </a:ln>
          </p:spPr>
          <p:txBody>
            <a:bodyPr/>
            <a:lstStyle/>
            <a:p>
              <a:endParaRPr lang="es-CL"/>
            </a:p>
          </p:txBody>
        </p:sp>
        <p:sp>
          <p:nvSpPr>
            <p:cNvPr id="52" name="Rectangle 40"/>
            <p:cNvSpPr>
              <a:spLocks noChangeAspect="1" noChangeArrowheads="1"/>
            </p:cNvSpPr>
            <p:nvPr/>
          </p:nvSpPr>
          <p:spPr bwMode="auto">
            <a:xfrm>
              <a:off x="7503356" y="5721871"/>
              <a:ext cx="310006" cy="360975"/>
            </a:xfrm>
            <a:prstGeom prst="rect">
              <a:avLst/>
            </a:prstGeom>
            <a:noFill/>
            <a:ln w="9525">
              <a:noFill/>
              <a:miter lim="800000"/>
              <a:headEnd/>
              <a:tailEnd/>
            </a:ln>
          </p:spPr>
          <p:txBody>
            <a:bodyPr/>
            <a:lstStyle/>
            <a:p>
              <a:endParaRPr lang="es-CL"/>
            </a:p>
          </p:txBody>
        </p:sp>
        <p:sp>
          <p:nvSpPr>
            <p:cNvPr id="53" name="Rectangle 41"/>
            <p:cNvSpPr>
              <a:spLocks noChangeAspect="1" noChangeArrowheads="1"/>
            </p:cNvSpPr>
            <p:nvPr/>
          </p:nvSpPr>
          <p:spPr bwMode="auto">
            <a:xfrm>
              <a:off x="7503356" y="5750312"/>
              <a:ext cx="153711" cy="273466"/>
            </a:xfrm>
            <a:prstGeom prst="rect">
              <a:avLst/>
            </a:prstGeom>
            <a:noFill/>
            <a:ln w="9525">
              <a:noFill/>
              <a:miter lim="800000"/>
              <a:headEnd/>
              <a:tailEnd/>
            </a:ln>
          </p:spPr>
          <p:txBody>
            <a:bodyPr wrap="none" lIns="0" tIns="0" rIns="0" bIns="0">
              <a:spAutoFit/>
            </a:bodyPr>
            <a:lstStyle/>
            <a:p>
              <a:r>
                <a:rPr lang="es-ES_tradnl" altLang="es-ES_tradnl" sz="1300"/>
                <a:t>+4</a:t>
              </a:r>
              <a:endParaRPr lang="es-ES_tradnl" altLang="es-ES_tradnl"/>
            </a:p>
          </p:txBody>
        </p:sp>
        <p:sp>
          <p:nvSpPr>
            <p:cNvPr id="54" name="Rectangle 42"/>
            <p:cNvSpPr>
              <a:spLocks noChangeAspect="1" noChangeArrowheads="1"/>
            </p:cNvSpPr>
            <p:nvPr/>
          </p:nvSpPr>
          <p:spPr bwMode="auto">
            <a:xfrm>
              <a:off x="7703568"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55" name="Rectangle 43"/>
            <p:cNvSpPr>
              <a:spLocks noChangeAspect="1" noChangeArrowheads="1"/>
            </p:cNvSpPr>
            <p:nvPr/>
          </p:nvSpPr>
          <p:spPr bwMode="auto">
            <a:xfrm>
              <a:off x="6312414" y="5730622"/>
              <a:ext cx="310006" cy="360975"/>
            </a:xfrm>
            <a:prstGeom prst="rect">
              <a:avLst/>
            </a:prstGeom>
            <a:noFill/>
            <a:ln w="9525">
              <a:noFill/>
              <a:miter lim="800000"/>
              <a:headEnd/>
              <a:tailEnd/>
            </a:ln>
          </p:spPr>
          <p:txBody>
            <a:bodyPr/>
            <a:lstStyle/>
            <a:p>
              <a:endParaRPr lang="es-CL"/>
            </a:p>
          </p:txBody>
        </p:sp>
        <p:sp>
          <p:nvSpPr>
            <p:cNvPr id="56" name="Rectangle 44"/>
            <p:cNvSpPr>
              <a:spLocks noChangeAspect="1" noChangeArrowheads="1"/>
            </p:cNvSpPr>
            <p:nvPr/>
          </p:nvSpPr>
          <p:spPr bwMode="auto">
            <a:xfrm>
              <a:off x="6312414" y="5759062"/>
              <a:ext cx="153711" cy="273466"/>
            </a:xfrm>
            <a:prstGeom prst="rect">
              <a:avLst/>
            </a:prstGeom>
            <a:noFill/>
            <a:ln w="9525">
              <a:noFill/>
              <a:miter lim="800000"/>
              <a:headEnd/>
              <a:tailEnd/>
            </a:ln>
          </p:spPr>
          <p:txBody>
            <a:bodyPr wrap="none" lIns="0" tIns="0" rIns="0" bIns="0">
              <a:spAutoFit/>
            </a:bodyPr>
            <a:lstStyle/>
            <a:p>
              <a:r>
                <a:rPr lang="es-ES_tradnl" altLang="es-ES_tradnl" sz="1300"/>
                <a:t>+1</a:t>
              </a:r>
              <a:endParaRPr lang="es-ES_tradnl" altLang="es-ES_tradnl"/>
            </a:p>
          </p:txBody>
        </p:sp>
        <p:sp>
          <p:nvSpPr>
            <p:cNvPr id="57" name="Rectangle 45"/>
            <p:cNvSpPr>
              <a:spLocks noChangeAspect="1" noChangeArrowheads="1"/>
            </p:cNvSpPr>
            <p:nvPr/>
          </p:nvSpPr>
          <p:spPr bwMode="auto">
            <a:xfrm>
              <a:off x="6513919" y="5724059"/>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58" name="Rectangle 46"/>
            <p:cNvSpPr>
              <a:spLocks noChangeAspect="1" noChangeArrowheads="1"/>
            </p:cNvSpPr>
            <p:nvPr/>
          </p:nvSpPr>
          <p:spPr bwMode="auto">
            <a:xfrm>
              <a:off x="6715423" y="5730622"/>
              <a:ext cx="310006" cy="360975"/>
            </a:xfrm>
            <a:prstGeom prst="rect">
              <a:avLst/>
            </a:prstGeom>
            <a:noFill/>
            <a:ln w="9525">
              <a:noFill/>
              <a:miter lim="800000"/>
              <a:headEnd/>
              <a:tailEnd/>
            </a:ln>
          </p:spPr>
          <p:txBody>
            <a:bodyPr/>
            <a:lstStyle/>
            <a:p>
              <a:endParaRPr lang="es-CL"/>
            </a:p>
          </p:txBody>
        </p:sp>
        <p:sp>
          <p:nvSpPr>
            <p:cNvPr id="59" name="Rectangle 47"/>
            <p:cNvSpPr>
              <a:spLocks noChangeAspect="1" noChangeArrowheads="1"/>
            </p:cNvSpPr>
            <p:nvPr/>
          </p:nvSpPr>
          <p:spPr bwMode="auto">
            <a:xfrm>
              <a:off x="6715423" y="5759062"/>
              <a:ext cx="153711" cy="273466"/>
            </a:xfrm>
            <a:prstGeom prst="rect">
              <a:avLst/>
            </a:prstGeom>
            <a:noFill/>
            <a:ln w="9525">
              <a:noFill/>
              <a:miter lim="800000"/>
              <a:headEnd/>
              <a:tailEnd/>
            </a:ln>
          </p:spPr>
          <p:txBody>
            <a:bodyPr wrap="none" lIns="0" tIns="0" rIns="0" bIns="0">
              <a:spAutoFit/>
            </a:bodyPr>
            <a:lstStyle/>
            <a:p>
              <a:r>
                <a:rPr lang="es-ES_tradnl" altLang="es-ES_tradnl" sz="1300"/>
                <a:t>+2</a:t>
              </a:r>
              <a:endParaRPr lang="es-ES_tradnl" altLang="es-ES_tradnl"/>
            </a:p>
          </p:txBody>
        </p:sp>
        <p:sp>
          <p:nvSpPr>
            <p:cNvPr id="60" name="Rectangle 48"/>
            <p:cNvSpPr>
              <a:spLocks noChangeAspect="1" noChangeArrowheads="1"/>
            </p:cNvSpPr>
            <p:nvPr/>
          </p:nvSpPr>
          <p:spPr bwMode="auto">
            <a:xfrm>
              <a:off x="6915635" y="5724059"/>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61" name="Rectangle 49"/>
            <p:cNvSpPr>
              <a:spLocks noChangeAspect="1" noChangeArrowheads="1"/>
            </p:cNvSpPr>
            <p:nvPr/>
          </p:nvSpPr>
          <p:spPr bwMode="auto">
            <a:xfrm>
              <a:off x="7105514" y="5730622"/>
              <a:ext cx="310006" cy="360975"/>
            </a:xfrm>
            <a:prstGeom prst="rect">
              <a:avLst/>
            </a:prstGeom>
            <a:noFill/>
            <a:ln w="9525">
              <a:noFill/>
              <a:miter lim="800000"/>
              <a:headEnd/>
              <a:tailEnd/>
            </a:ln>
          </p:spPr>
          <p:txBody>
            <a:bodyPr/>
            <a:lstStyle/>
            <a:p>
              <a:endParaRPr lang="es-CL"/>
            </a:p>
          </p:txBody>
        </p:sp>
        <p:sp>
          <p:nvSpPr>
            <p:cNvPr id="62" name="Rectangle 50"/>
            <p:cNvSpPr>
              <a:spLocks noChangeAspect="1" noChangeArrowheads="1"/>
            </p:cNvSpPr>
            <p:nvPr/>
          </p:nvSpPr>
          <p:spPr bwMode="auto">
            <a:xfrm>
              <a:off x="7105514" y="5759062"/>
              <a:ext cx="153711" cy="273466"/>
            </a:xfrm>
            <a:prstGeom prst="rect">
              <a:avLst/>
            </a:prstGeom>
            <a:noFill/>
            <a:ln w="9525">
              <a:noFill/>
              <a:miter lim="800000"/>
              <a:headEnd/>
              <a:tailEnd/>
            </a:ln>
          </p:spPr>
          <p:txBody>
            <a:bodyPr wrap="none" lIns="0" tIns="0" rIns="0" bIns="0">
              <a:spAutoFit/>
            </a:bodyPr>
            <a:lstStyle/>
            <a:p>
              <a:r>
                <a:rPr lang="es-ES_tradnl" altLang="es-ES_tradnl" sz="1300"/>
                <a:t>+3</a:t>
              </a:r>
              <a:endParaRPr lang="es-ES_tradnl" altLang="es-ES_tradnl"/>
            </a:p>
          </p:txBody>
        </p:sp>
        <p:sp>
          <p:nvSpPr>
            <p:cNvPr id="63" name="Rectangle 51"/>
            <p:cNvSpPr>
              <a:spLocks noChangeAspect="1" noChangeArrowheads="1"/>
            </p:cNvSpPr>
            <p:nvPr/>
          </p:nvSpPr>
          <p:spPr bwMode="auto">
            <a:xfrm>
              <a:off x="7307018" y="5724059"/>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64" name="Rectangle 52"/>
            <p:cNvSpPr>
              <a:spLocks noChangeAspect="1" noChangeArrowheads="1"/>
            </p:cNvSpPr>
            <p:nvPr/>
          </p:nvSpPr>
          <p:spPr bwMode="auto">
            <a:xfrm>
              <a:off x="5133099" y="5721871"/>
              <a:ext cx="267380" cy="360975"/>
            </a:xfrm>
            <a:prstGeom prst="rect">
              <a:avLst/>
            </a:prstGeom>
            <a:noFill/>
            <a:ln w="9525">
              <a:noFill/>
              <a:miter lim="800000"/>
              <a:headEnd/>
              <a:tailEnd/>
            </a:ln>
          </p:spPr>
          <p:txBody>
            <a:bodyPr/>
            <a:lstStyle/>
            <a:p>
              <a:endParaRPr lang="es-CL"/>
            </a:p>
          </p:txBody>
        </p:sp>
        <p:sp>
          <p:nvSpPr>
            <p:cNvPr id="65" name="Rectangle 53"/>
            <p:cNvSpPr>
              <a:spLocks noChangeAspect="1" noChangeArrowheads="1"/>
            </p:cNvSpPr>
            <p:nvPr/>
          </p:nvSpPr>
          <p:spPr bwMode="auto">
            <a:xfrm>
              <a:off x="5133099" y="5750312"/>
              <a:ext cx="45209" cy="273466"/>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66" name="Rectangle 54"/>
            <p:cNvSpPr>
              <a:spLocks noChangeAspect="1" noChangeArrowheads="1"/>
            </p:cNvSpPr>
            <p:nvPr/>
          </p:nvSpPr>
          <p:spPr bwMode="auto">
            <a:xfrm>
              <a:off x="5192516" y="5750312"/>
              <a:ext cx="74918" cy="273466"/>
            </a:xfrm>
            <a:prstGeom prst="rect">
              <a:avLst/>
            </a:prstGeom>
            <a:noFill/>
            <a:ln w="9525">
              <a:noFill/>
              <a:miter lim="800000"/>
              <a:headEnd/>
              <a:tailEnd/>
            </a:ln>
          </p:spPr>
          <p:txBody>
            <a:bodyPr wrap="none" lIns="0" tIns="0" rIns="0" bIns="0">
              <a:spAutoFit/>
            </a:bodyPr>
            <a:lstStyle/>
            <a:p>
              <a:r>
                <a:rPr lang="es-ES_tradnl" altLang="es-ES_tradnl" sz="1300"/>
                <a:t>2</a:t>
              </a:r>
              <a:endParaRPr lang="es-ES_tradnl" altLang="es-ES_tradnl"/>
            </a:p>
          </p:txBody>
        </p:sp>
        <p:sp>
          <p:nvSpPr>
            <p:cNvPr id="67" name="Rectangle 55"/>
            <p:cNvSpPr>
              <a:spLocks noChangeAspect="1" noChangeArrowheads="1"/>
            </p:cNvSpPr>
            <p:nvPr/>
          </p:nvSpPr>
          <p:spPr bwMode="auto">
            <a:xfrm>
              <a:off x="5291977"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68" name="Rectangle 56"/>
            <p:cNvSpPr>
              <a:spLocks noChangeAspect="1" noChangeArrowheads="1"/>
            </p:cNvSpPr>
            <p:nvPr/>
          </p:nvSpPr>
          <p:spPr bwMode="auto">
            <a:xfrm>
              <a:off x="5536107" y="5721871"/>
              <a:ext cx="267380" cy="360975"/>
            </a:xfrm>
            <a:prstGeom prst="rect">
              <a:avLst/>
            </a:prstGeom>
            <a:noFill/>
            <a:ln w="9525">
              <a:noFill/>
              <a:miter lim="800000"/>
              <a:headEnd/>
              <a:tailEnd/>
            </a:ln>
          </p:spPr>
          <p:txBody>
            <a:bodyPr/>
            <a:lstStyle/>
            <a:p>
              <a:endParaRPr lang="es-CL"/>
            </a:p>
          </p:txBody>
        </p:sp>
        <p:sp>
          <p:nvSpPr>
            <p:cNvPr id="69" name="Rectangle 57"/>
            <p:cNvSpPr>
              <a:spLocks noChangeAspect="1" noChangeArrowheads="1"/>
            </p:cNvSpPr>
            <p:nvPr/>
          </p:nvSpPr>
          <p:spPr bwMode="auto">
            <a:xfrm>
              <a:off x="5536107" y="5750312"/>
              <a:ext cx="45209" cy="273466"/>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70" name="Rectangle 58"/>
            <p:cNvSpPr>
              <a:spLocks noChangeAspect="1" noChangeArrowheads="1"/>
            </p:cNvSpPr>
            <p:nvPr/>
          </p:nvSpPr>
          <p:spPr bwMode="auto">
            <a:xfrm>
              <a:off x="5595525" y="5750312"/>
              <a:ext cx="74918" cy="273466"/>
            </a:xfrm>
            <a:prstGeom prst="rect">
              <a:avLst/>
            </a:prstGeom>
            <a:noFill/>
            <a:ln w="9525">
              <a:noFill/>
              <a:miter lim="800000"/>
              <a:headEnd/>
              <a:tailEnd/>
            </a:ln>
          </p:spPr>
          <p:txBody>
            <a:bodyPr wrap="none" lIns="0" tIns="0" rIns="0" bIns="0">
              <a:spAutoFit/>
            </a:bodyPr>
            <a:lstStyle/>
            <a:p>
              <a:r>
                <a:rPr lang="es-ES_tradnl" altLang="es-ES_tradnl" sz="1300"/>
                <a:t>1</a:t>
              </a:r>
              <a:endParaRPr lang="es-ES_tradnl" altLang="es-ES_tradnl"/>
            </a:p>
          </p:txBody>
        </p:sp>
        <p:sp>
          <p:nvSpPr>
            <p:cNvPr id="71" name="Rectangle 59"/>
            <p:cNvSpPr>
              <a:spLocks noChangeAspect="1" noChangeArrowheads="1"/>
            </p:cNvSpPr>
            <p:nvPr/>
          </p:nvSpPr>
          <p:spPr bwMode="auto">
            <a:xfrm>
              <a:off x="5693693"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72" name="Rectangle 60"/>
            <p:cNvSpPr>
              <a:spLocks noChangeAspect="1" noChangeArrowheads="1"/>
            </p:cNvSpPr>
            <p:nvPr/>
          </p:nvSpPr>
          <p:spPr bwMode="auto">
            <a:xfrm>
              <a:off x="4333540" y="5721871"/>
              <a:ext cx="266089" cy="360975"/>
            </a:xfrm>
            <a:prstGeom prst="rect">
              <a:avLst/>
            </a:prstGeom>
            <a:noFill/>
            <a:ln w="9525">
              <a:noFill/>
              <a:miter lim="800000"/>
              <a:headEnd/>
              <a:tailEnd/>
            </a:ln>
          </p:spPr>
          <p:txBody>
            <a:bodyPr/>
            <a:lstStyle/>
            <a:p>
              <a:endParaRPr lang="es-CL"/>
            </a:p>
          </p:txBody>
        </p:sp>
        <p:sp>
          <p:nvSpPr>
            <p:cNvPr id="73" name="Rectangle 61"/>
            <p:cNvSpPr>
              <a:spLocks noChangeAspect="1" noChangeArrowheads="1"/>
            </p:cNvSpPr>
            <p:nvPr/>
          </p:nvSpPr>
          <p:spPr bwMode="auto">
            <a:xfrm>
              <a:off x="4333540" y="5750312"/>
              <a:ext cx="45209" cy="273466"/>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74" name="Rectangle 62"/>
            <p:cNvSpPr>
              <a:spLocks noChangeAspect="1" noChangeArrowheads="1"/>
            </p:cNvSpPr>
            <p:nvPr/>
          </p:nvSpPr>
          <p:spPr bwMode="auto">
            <a:xfrm>
              <a:off x="4390375" y="5750312"/>
              <a:ext cx="74918" cy="273466"/>
            </a:xfrm>
            <a:prstGeom prst="rect">
              <a:avLst/>
            </a:prstGeom>
            <a:noFill/>
            <a:ln w="9525">
              <a:noFill/>
              <a:miter lim="800000"/>
              <a:headEnd/>
              <a:tailEnd/>
            </a:ln>
          </p:spPr>
          <p:txBody>
            <a:bodyPr wrap="none" lIns="0" tIns="0" rIns="0" bIns="0">
              <a:spAutoFit/>
            </a:bodyPr>
            <a:lstStyle/>
            <a:p>
              <a:r>
                <a:rPr lang="es-ES_tradnl" altLang="es-ES_tradnl" sz="1300"/>
                <a:t>4</a:t>
              </a:r>
              <a:endParaRPr lang="es-ES_tradnl" altLang="es-ES_tradnl"/>
            </a:p>
          </p:txBody>
        </p:sp>
        <p:sp>
          <p:nvSpPr>
            <p:cNvPr id="75" name="Rectangle 63"/>
            <p:cNvSpPr>
              <a:spLocks noChangeAspect="1" noChangeArrowheads="1"/>
            </p:cNvSpPr>
            <p:nvPr/>
          </p:nvSpPr>
          <p:spPr bwMode="auto">
            <a:xfrm>
              <a:off x="4489835"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76" name="Rectangle 64"/>
            <p:cNvSpPr>
              <a:spLocks noChangeAspect="1" noChangeArrowheads="1"/>
            </p:cNvSpPr>
            <p:nvPr/>
          </p:nvSpPr>
          <p:spPr bwMode="auto">
            <a:xfrm>
              <a:off x="4733965" y="5721871"/>
              <a:ext cx="266089" cy="360975"/>
            </a:xfrm>
            <a:prstGeom prst="rect">
              <a:avLst/>
            </a:prstGeom>
            <a:noFill/>
            <a:ln w="9525">
              <a:noFill/>
              <a:miter lim="800000"/>
              <a:headEnd/>
              <a:tailEnd/>
            </a:ln>
          </p:spPr>
          <p:txBody>
            <a:bodyPr/>
            <a:lstStyle/>
            <a:p>
              <a:endParaRPr lang="es-CL"/>
            </a:p>
          </p:txBody>
        </p:sp>
        <p:sp>
          <p:nvSpPr>
            <p:cNvPr id="77" name="Rectangle 65"/>
            <p:cNvSpPr>
              <a:spLocks noChangeAspect="1" noChangeArrowheads="1"/>
            </p:cNvSpPr>
            <p:nvPr/>
          </p:nvSpPr>
          <p:spPr bwMode="auto">
            <a:xfrm>
              <a:off x="4733965" y="5750312"/>
              <a:ext cx="45209" cy="273466"/>
            </a:xfrm>
            <a:prstGeom prst="rect">
              <a:avLst/>
            </a:prstGeom>
            <a:noFill/>
            <a:ln w="9525">
              <a:noFill/>
              <a:miter lim="800000"/>
              <a:headEnd/>
              <a:tailEnd/>
            </a:ln>
          </p:spPr>
          <p:txBody>
            <a:bodyPr wrap="none" lIns="0" tIns="0" rIns="0" bIns="0">
              <a:spAutoFit/>
            </a:bodyPr>
            <a:lstStyle/>
            <a:p>
              <a:r>
                <a:rPr lang="es-ES_tradnl" altLang="es-ES_tradnl" sz="1300" dirty="0"/>
                <a:t>-</a:t>
              </a:r>
              <a:endParaRPr lang="es-ES_tradnl" altLang="es-ES_tradnl" dirty="0"/>
            </a:p>
          </p:txBody>
        </p:sp>
        <p:sp>
          <p:nvSpPr>
            <p:cNvPr id="78" name="Rectangle 66"/>
            <p:cNvSpPr>
              <a:spLocks noChangeAspect="1" noChangeArrowheads="1"/>
            </p:cNvSpPr>
            <p:nvPr/>
          </p:nvSpPr>
          <p:spPr bwMode="auto">
            <a:xfrm>
              <a:off x="4793383" y="5750312"/>
              <a:ext cx="74918" cy="273466"/>
            </a:xfrm>
            <a:prstGeom prst="rect">
              <a:avLst/>
            </a:prstGeom>
            <a:noFill/>
            <a:ln w="9525">
              <a:noFill/>
              <a:miter lim="800000"/>
              <a:headEnd/>
              <a:tailEnd/>
            </a:ln>
          </p:spPr>
          <p:txBody>
            <a:bodyPr wrap="none" lIns="0" tIns="0" rIns="0" bIns="0">
              <a:spAutoFit/>
            </a:bodyPr>
            <a:lstStyle/>
            <a:p>
              <a:r>
                <a:rPr lang="es-ES_tradnl" altLang="es-ES_tradnl" sz="1300"/>
                <a:t>3</a:t>
              </a:r>
              <a:endParaRPr lang="es-ES_tradnl" altLang="es-ES_tradnl"/>
            </a:p>
          </p:txBody>
        </p:sp>
        <p:sp>
          <p:nvSpPr>
            <p:cNvPr id="79" name="Rectangle 67"/>
            <p:cNvSpPr>
              <a:spLocks noChangeAspect="1" noChangeArrowheads="1"/>
            </p:cNvSpPr>
            <p:nvPr/>
          </p:nvSpPr>
          <p:spPr bwMode="auto">
            <a:xfrm>
              <a:off x="4890260"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80" name="Rectangle 68"/>
            <p:cNvSpPr>
              <a:spLocks noChangeAspect="1" noChangeArrowheads="1"/>
            </p:cNvSpPr>
            <p:nvPr/>
          </p:nvSpPr>
          <p:spPr bwMode="auto">
            <a:xfrm>
              <a:off x="3927949" y="5721871"/>
              <a:ext cx="264797" cy="360975"/>
            </a:xfrm>
            <a:prstGeom prst="rect">
              <a:avLst/>
            </a:prstGeom>
            <a:noFill/>
            <a:ln w="9525">
              <a:noFill/>
              <a:miter lim="800000"/>
              <a:headEnd/>
              <a:tailEnd/>
            </a:ln>
          </p:spPr>
          <p:txBody>
            <a:bodyPr/>
            <a:lstStyle/>
            <a:p>
              <a:endParaRPr lang="es-CL"/>
            </a:p>
          </p:txBody>
        </p:sp>
        <p:sp>
          <p:nvSpPr>
            <p:cNvPr id="81" name="Rectangle 69"/>
            <p:cNvSpPr>
              <a:spLocks noChangeAspect="1" noChangeArrowheads="1"/>
            </p:cNvSpPr>
            <p:nvPr/>
          </p:nvSpPr>
          <p:spPr bwMode="auto">
            <a:xfrm>
              <a:off x="3927949" y="5750312"/>
              <a:ext cx="45209" cy="273466"/>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82" name="Rectangle 70"/>
            <p:cNvSpPr>
              <a:spLocks noChangeAspect="1" noChangeArrowheads="1"/>
            </p:cNvSpPr>
            <p:nvPr/>
          </p:nvSpPr>
          <p:spPr bwMode="auto">
            <a:xfrm>
              <a:off x="3984783" y="5750312"/>
              <a:ext cx="74918" cy="273466"/>
            </a:xfrm>
            <a:prstGeom prst="rect">
              <a:avLst/>
            </a:prstGeom>
            <a:noFill/>
            <a:ln w="9525">
              <a:noFill/>
              <a:miter lim="800000"/>
              <a:headEnd/>
              <a:tailEnd/>
            </a:ln>
          </p:spPr>
          <p:txBody>
            <a:bodyPr wrap="none" lIns="0" tIns="0" rIns="0" bIns="0">
              <a:spAutoFit/>
            </a:bodyPr>
            <a:lstStyle/>
            <a:p>
              <a:r>
                <a:rPr lang="es-ES_tradnl" altLang="es-ES_tradnl" sz="1300"/>
                <a:t>5</a:t>
              </a:r>
              <a:endParaRPr lang="es-ES_tradnl" altLang="es-ES_tradnl"/>
            </a:p>
          </p:txBody>
        </p:sp>
        <p:sp>
          <p:nvSpPr>
            <p:cNvPr id="83" name="Rectangle 71"/>
            <p:cNvSpPr>
              <a:spLocks noChangeAspect="1" noChangeArrowheads="1"/>
            </p:cNvSpPr>
            <p:nvPr/>
          </p:nvSpPr>
          <p:spPr bwMode="auto">
            <a:xfrm>
              <a:off x="4082952"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84" name="Rectangle 72"/>
            <p:cNvSpPr>
              <a:spLocks noChangeAspect="1" noChangeArrowheads="1"/>
            </p:cNvSpPr>
            <p:nvPr/>
          </p:nvSpPr>
          <p:spPr bwMode="auto">
            <a:xfrm>
              <a:off x="3656693" y="5555604"/>
              <a:ext cx="11625" cy="94072"/>
            </a:xfrm>
            <a:prstGeom prst="rect">
              <a:avLst/>
            </a:prstGeom>
            <a:solidFill>
              <a:srgbClr val="00FF00"/>
            </a:solidFill>
            <a:ln w="7938">
              <a:solidFill>
                <a:srgbClr val="6ACE32"/>
              </a:solidFill>
              <a:miter lim="800000"/>
              <a:headEnd/>
              <a:tailEnd/>
            </a:ln>
          </p:spPr>
          <p:txBody>
            <a:bodyPr/>
            <a:lstStyle/>
            <a:p>
              <a:endParaRPr lang="es-CL"/>
            </a:p>
          </p:txBody>
        </p:sp>
        <p:sp>
          <p:nvSpPr>
            <p:cNvPr id="85" name="Rectangle 73"/>
            <p:cNvSpPr>
              <a:spLocks noChangeAspect="1" noChangeArrowheads="1"/>
            </p:cNvSpPr>
            <p:nvPr/>
          </p:nvSpPr>
          <p:spPr bwMode="auto">
            <a:xfrm>
              <a:off x="4055826" y="5544665"/>
              <a:ext cx="10334" cy="96260"/>
            </a:xfrm>
            <a:prstGeom prst="rect">
              <a:avLst/>
            </a:prstGeom>
            <a:solidFill>
              <a:srgbClr val="00FF00"/>
            </a:solidFill>
            <a:ln w="7938">
              <a:solidFill>
                <a:srgbClr val="6ACE32"/>
              </a:solidFill>
              <a:miter lim="800000"/>
              <a:headEnd/>
              <a:tailEnd/>
            </a:ln>
          </p:spPr>
          <p:txBody>
            <a:bodyPr/>
            <a:lstStyle/>
            <a:p>
              <a:endParaRPr lang="es-CL"/>
            </a:p>
          </p:txBody>
        </p:sp>
        <p:sp>
          <p:nvSpPr>
            <p:cNvPr id="86" name="Rectangle 74"/>
            <p:cNvSpPr>
              <a:spLocks noChangeAspect="1" noChangeArrowheads="1"/>
            </p:cNvSpPr>
            <p:nvPr/>
          </p:nvSpPr>
          <p:spPr bwMode="auto">
            <a:xfrm>
              <a:off x="3526232" y="5721871"/>
              <a:ext cx="267380" cy="360975"/>
            </a:xfrm>
            <a:prstGeom prst="rect">
              <a:avLst/>
            </a:prstGeom>
            <a:noFill/>
            <a:ln w="9525">
              <a:noFill/>
              <a:miter lim="800000"/>
              <a:headEnd/>
              <a:tailEnd/>
            </a:ln>
          </p:spPr>
          <p:txBody>
            <a:bodyPr/>
            <a:lstStyle/>
            <a:p>
              <a:endParaRPr lang="es-CL"/>
            </a:p>
          </p:txBody>
        </p:sp>
        <p:sp>
          <p:nvSpPr>
            <p:cNvPr id="87" name="Rectangle 75"/>
            <p:cNvSpPr>
              <a:spLocks noChangeAspect="1" noChangeArrowheads="1"/>
            </p:cNvSpPr>
            <p:nvPr/>
          </p:nvSpPr>
          <p:spPr bwMode="auto">
            <a:xfrm>
              <a:off x="3526232" y="5750312"/>
              <a:ext cx="45209" cy="273466"/>
            </a:xfrm>
            <a:prstGeom prst="rect">
              <a:avLst/>
            </a:prstGeom>
            <a:noFill/>
            <a:ln w="9525">
              <a:noFill/>
              <a:miter lim="800000"/>
              <a:headEnd/>
              <a:tailEnd/>
            </a:ln>
          </p:spPr>
          <p:txBody>
            <a:bodyPr wrap="none" lIns="0" tIns="0" rIns="0" bIns="0">
              <a:spAutoFit/>
            </a:bodyPr>
            <a:lstStyle/>
            <a:p>
              <a:r>
                <a:rPr lang="es-ES_tradnl" altLang="es-ES_tradnl" sz="1300"/>
                <a:t>-</a:t>
              </a:r>
              <a:endParaRPr lang="es-ES_tradnl" altLang="es-ES_tradnl"/>
            </a:p>
          </p:txBody>
        </p:sp>
        <p:sp>
          <p:nvSpPr>
            <p:cNvPr id="88" name="Rectangle 76"/>
            <p:cNvSpPr>
              <a:spLocks noChangeAspect="1" noChangeArrowheads="1"/>
            </p:cNvSpPr>
            <p:nvPr/>
          </p:nvSpPr>
          <p:spPr bwMode="auto">
            <a:xfrm>
              <a:off x="3585650" y="5750312"/>
              <a:ext cx="74918" cy="273466"/>
            </a:xfrm>
            <a:prstGeom prst="rect">
              <a:avLst/>
            </a:prstGeom>
            <a:noFill/>
            <a:ln w="9525">
              <a:noFill/>
              <a:miter lim="800000"/>
              <a:headEnd/>
              <a:tailEnd/>
            </a:ln>
          </p:spPr>
          <p:txBody>
            <a:bodyPr wrap="none" lIns="0" tIns="0" rIns="0" bIns="0">
              <a:spAutoFit/>
            </a:bodyPr>
            <a:lstStyle/>
            <a:p>
              <a:r>
                <a:rPr lang="es-ES_tradnl" altLang="es-ES_tradnl" sz="1300"/>
                <a:t>6</a:t>
              </a:r>
              <a:endParaRPr lang="es-ES_tradnl" altLang="es-ES_tradnl"/>
            </a:p>
          </p:txBody>
        </p:sp>
        <p:sp>
          <p:nvSpPr>
            <p:cNvPr id="89" name="Rectangle 77"/>
            <p:cNvSpPr>
              <a:spLocks noChangeAspect="1" noChangeArrowheads="1"/>
            </p:cNvSpPr>
            <p:nvPr/>
          </p:nvSpPr>
          <p:spPr bwMode="auto">
            <a:xfrm>
              <a:off x="3683819" y="5715308"/>
              <a:ext cx="81377" cy="273466"/>
            </a:xfrm>
            <a:prstGeom prst="rect">
              <a:avLst/>
            </a:prstGeom>
            <a:noFill/>
            <a:ln w="9525">
              <a:noFill/>
              <a:miter lim="800000"/>
              <a:headEnd/>
              <a:tailEnd/>
            </a:ln>
          </p:spPr>
          <p:txBody>
            <a:bodyPr wrap="none" lIns="0" tIns="0" rIns="0" bIns="0">
              <a:spAutoFit/>
            </a:bodyPr>
            <a:lstStyle/>
            <a:p>
              <a:r>
                <a:rPr lang="es-ES_tradnl" altLang="es-ES_tradnl" sz="1300">
                  <a:latin typeface="Symbol" pitchFamily="18" charset="2"/>
                </a:rPr>
                <a:t>s</a:t>
              </a:r>
              <a:endParaRPr lang="es-ES_tradnl" altLang="es-ES_tradnl"/>
            </a:p>
          </p:txBody>
        </p:sp>
        <p:sp>
          <p:nvSpPr>
            <p:cNvPr id="90" name="Rectangle 78"/>
            <p:cNvSpPr>
              <a:spLocks noChangeAspect="1" noChangeArrowheads="1"/>
            </p:cNvSpPr>
            <p:nvPr/>
          </p:nvSpPr>
          <p:spPr bwMode="auto">
            <a:xfrm>
              <a:off x="6011450" y="5721871"/>
              <a:ext cx="99460" cy="360975"/>
            </a:xfrm>
            <a:prstGeom prst="rect">
              <a:avLst/>
            </a:prstGeom>
            <a:noFill/>
            <a:ln w="9525">
              <a:noFill/>
              <a:miter lim="800000"/>
              <a:headEnd/>
              <a:tailEnd/>
            </a:ln>
          </p:spPr>
          <p:txBody>
            <a:bodyPr/>
            <a:lstStyle/>
            <a:p>
              <a:endParaRPr lang="es-CL"/>
            </a:p>
          </p:txBody>
        </p:sp>
        <p:sp>
          <p:nvSpPr>
            <p:cNvPr id="91" name="Rectangle 79"/>
            <p:cNvSpPr>
              <a:spLocks noChangeAspect="1" noChangeArrowheads="1"/>
            </p:cNvSpPr>
            <p:nvPr/>
          </p:nvSpPr>
          <p:spPr bwMode="auto">
            <a:xfrm>
              <a:off x="6066993" y="5743748"/>
              <a:ext cx="74918" cy="273466"/>
            </a:xfrm>
            <a:prstGeom prst="rect">
              <a:avLst/>
            </a:prstGeom>
            <a:noFill/>
            <a:ln w="9525">
              <a:noFill/>
              <a:miter lim="800000"/>
              <a:headEnd/>
              <a:tailEnd/>
            </a:ln>
          </p:spPr>
          <p:txBody>
            <a:bodyPr wrap="none" lIns="0" tIns="0" rIns="0" bIns="0">
              <a:spAutoFit/>
            </a:bodyPr>
            <a:lstStyle/>
            <a:p>
              <a:r>
                <a:rPr lang="es-ES_tradnl" altLang="es-ES_tradnl" sz="1300" dirty="0"/>
                <a:t>0</a:t>
              </a:r>
              <a:endParaRPr lang="es-ES_tradnl" altLang="es-ES_tradnl" dirty="0"/>
            </a:p>
          </p:txBody>
        </p:sp>
        <p:sp>
          <p:nvSpPr>
            <p:cNvPr id="92" name="Rectangle 80"/>
            <p:cNvSpPr>
              <a:spLocks noChangeAspect="1" noChangeArrowheads="1"/>
            </p:cNvSpPr>
            <p:nvPr/>
          </p:nvSpPr>
          <p:spPr bwMode="auto">
            <a:xfrm>
              <a:off x="8398499" y="5544665"/>
              <a:ext cx="11625" cy="96260"/>
            </a:xfrm>
            <a:prstGeom prst="rect">
              <a:avLst/>
            </a:prstGeom>
            <a:solidFill>
              <a:srgbClr val="00FF00"/>
            </a:solidFill>
            <a:ln w="7938">
              <a:solidFill>
                <a:srgbClr val="6ACE32"/>
              </a:solidFill>
              <a:miter lim="800000"/>
              <a:headEnd/>
              <a:tailEnd/>
            </a:ln>
          </p:spPr>
          <p:txBody>
            <a:bodyPr/>
            <a:lstStyle/>
            <a:p>
              <a:endParaRPr lang="es-CL"/>
            </a:p>
          </p:txBody>
        </p:sp>
        <p:sp>
          <p:nvSpPr>
            <p:cNvPr id="22" name="Rectangle 85"/>
            <p:cNvSpPr>
              <a:spLocks noChangeAspect="1" noChangeArrowheads="1"/>
            </p:cNvSpPr>
            <p:nvPr/>
          </p:nvSpPr>
          <p:spPr bwMode="auto">
            <a:xfrm>
              <a:off x="4518036" y="3517900"/>
              <a:ext cx="725932" cy="606247"/>
            </a:xfrm>
            <a:prstGeom prst="rect">
              <a:avLst/>
            </a:prstGeom>
            <a:noFill/>
            <a:ln w="9525">
              <a:noFill/>
              <a:miter lim="800000"/>
              <a:headEnd/>
              <a:tailEnd/>
            </a:ln>
          </p:spPr>
          <p:txBody>
            <a:bodyPr wrap="square" lIns="0" tIns="0" rIns="0" bIns="0">
              <a:spAutoFit/>
            </a:bodyPr>
            <a:lstStyle/>
            <a:p>
              <a:pPr algn="ctr"/>
              <a:r>
                <a:rPr lang="es-ES_tradnl" altLang="es-ES_tradnl" sz="1600" dirty="0" smtClean="0"/>
                <a:t>Valor de cálculo</a:t>
              </a:r>
              <a:endParaRPr lang="es-ES_tradnl" altLang="es-ES_tradnl" sz="2000" dirty="0"/>
            </a:p>
          </p:txBody>
        </p:sp>
        <p:sp>
          <p:nvSpPr>
            <p:cNvPr id="10" name="AutoShape 177"/>
            <p:cNvSpPr>
              <a:spLocks noChangeArrowheads="1"/>
            </p:cNvSpPr>
            <p:nvPr/>
          </p:nvSpPr>
          <p:spPr bwMode="auto">
            <a:xfrm flipH="1">
              <a:off x="4121150" y="5473701"/>
              <a:ext cx="742949" cy="114300"/>
            </a:xfrm>
            <a:prstGeom prst="rtTriangle">
              <a:avLst/>
            </a:prstGeom>
            <a:solidFill>
              <a:schemeClr val="accent1"/>
            </a:solidFill>
            <a:ln w="9525">
              <a:solidFill>
                <a:schemeClr val="tx1"/>
              </a:solidFill>
              <a:miter lim="800000"/>
              <a:headEnd/>
              <a:tailEnd/>
            </a:ln>
          </p:spPr>
          <p:txBody>
            <a:bodyPr wrap="none" anchor="ctr"/>
            <a:lstStyle/>
            <a:p>
              <a:endParaRPr lang="es-CL"/>
            </a:p>
          </p:txBody>
        </p:sp>
        <p:sp>
          <p:nvSpPr>
            <p:cNvPr id="12" name="Rectangle 180"/>
            <p:cNvSpPr>
              <a:spLocks noChangeAspect="1" noChangeArrowheads="1"/>
            </p:cNvSpPr>
            <p:nvPr/>
          </p:nvSpPr>
          <p:spPr bwMode="auto">
            <a:xfrm>
              <a:off x="3041650" y="4498245"/>
              <a:ext cx="1106261" cy="568592"/>
            </a:xfrm>
            <a:prstGeom prst="rect">
              <a:avLst/>
            </a:prstGeom>
            <a:noFill/>
            <a:ln w="9525">
              <a:noFill/>
              <a:miter lim="800000"/>
              <a:headEnd/>
              <a:tailEnd/>
            </a:ln>
          </p:spPr>
          <p:txBody>
            <a:bodyPr wrap="square" lIns="0" tIns="0" rIns="0" bIns="0">
              <a:spAutoFit/>
            </a:bodyPr>
            <a:lstStyle/>
            <a:p>
              <a:pPr algn="ctr"/>
              <a:r>
                <a:rPr lang="es-ES_tradnl" altLang="es-ES_tradnl" sz="1400" dirty="0" smtClean="0"/>
                <a:t>Fracción</a:t>
              </a:r>
            </a:p>
            <a:p>
              <a:pPr algn="ctr"/>
              <a:r>
                <a:rPr lang="es-ES_tradnl" altLang="es-ES_tradnl" sz="1400" dirty="0" smtClean="0"/>
                <a:t>Defectuosa 5%</a:t>
              </a:r>
            </a:p>
            <a:p>
              <a:pPr algn="ctr"/>
              <a:r>
                <a:rPr lang="es-ES_tradnl" altLang="es-ES_tradnl" sz="1400" dirty="0" smtClean="0"/>
                <a:t>Cubierta por FS</a:t>
              </a:r>
              <a:endParaRPr lang="es-ES_tradnl" altLang="es-ES_tradnl" dirty="0"/>
            </a:p>
          </p:txBody>
        </p:sp>
        <p:sp>
          <p:nvSpPr>
            <p:cNvPr id="9" name="Rectangle 190"/>
            <p:cNvSpPr>
              <a:spLocks noChangeArrowheads="1"/>
            </p:cNvSpPr>
            <p:nvPr/>
          </p:nvSpPr>
          <p:spPr bwMode="auto">
            <a:xfrm>
              <a:off x="7479353" y="3896456"/>
              <a:ext cx="1228670" cy="738664"/>
            </a:xfrm>
            <a:prstGeom prst="rect">
              <a:avLst/>
            </a:prstGeom>
            <a:noFill/>
            <a:ln w="9525">
              <a:noFill/>
              <a:miter lim="800000"/>
              <a:headEnd/>
              <a:tailEnd/>
            </a:ln>
          </p:spPr>
          <p:txBody>
            <a:bodyPr wrap="none">
              <a:spAutoFit/>
            </a:bodyPr>
            <a:lstStyle/>
            <a:p>
              <a:pPr algn="ctr"/>
              <a:r>
                <a:rPr lang="es-ES_tradnl" altLang="es-ES_tradnl" sz="1400" b="1" dirty="0" smtClean="0"/>
                <a:t>Distribución</a:t>
              </a:r>
            </a:p>
            <a:p>
              <a:pPr algn="ctr"/>
              <a:r>
                <a:rPr lang="es-ES_tradnl" altLang="es-ES_tradnl" sz="1400" b="1" dirty="0" smtClean="0"/>
                <a:t>estadística</a:t>
              </a:r>
              <a:endParaRPr lang="es-ES_tradnl" altLang="es-ES_tradnl" sz="1400" b="1" dirty="0"/>
            </a:p>
            <a:p>
              <a:pPr algn="ctr"/>
              <a:r>
                <a:rPr lang="es-ES_tradnl" altLang="es-ES_tradnl" sz="1400" b="1" dirty="0"/>
                <a:t>del </a:t>
              </a:r>
              <a:r>
                <a:rPr lang="es-ES_tradnl" altLang="es-ES_tradnl" sz="1400" b="1" dirty="0" smtClean="0"/>
                <a:t>proveedor</a:t>
              </a:r>
              <a:endParaRPr lang="es-ES_tradnl" sz="1400" b="1" dirty="0"/>
            </a:p>
          </p:txBody>
        </p:sp>
        <p:sp>
          <p:nvSpPr>
            <p:cNvPr id="93" name="Line 87"/>
            <p:cNvSpPr>
              <a:spLocks noChangeShapeType="1"/>
            </p:cNvSpPr>
            <p:nvPr/>
          </p:nvSpPr>
          <p:spPr bwMode="auto">
            <a:xfrm flipV="1">
              <a:off x="4886110" y="4087851"/>
              <a:ext cx="0" cy="1732134"/>
            </a:xfrm>
            <a:prstGeom prst="line">
              <a:avLst/>
            </a:prstGeom>
            <a:noFill/>
            <a:ln w="28575">
              <a:solidFill>
                <a:srgbClr val="002060"/>
              </a:solidFill>
              <a:round/>
              <a:headEnd/>
              <a:tailEnd/>
            </a:ln>
          </p:spPr>
          <p:txBody>
            <a:bodyPr wrap="none" anchor="ctr"/>
            <a:lstStyle/>
            <a:p>
              <a:endParaRPr lang="es-CL"/>
            </a:p>
          </p:txBody>
        </p:sp>
        <p:cxnSp>
          <p:nvCxnSpPr>
            <p:cNvPr id="95" name="94 Conector recto de flecha"/>
            <p:cNvCxnSpPr>
              <a:stCxn id="9" idx="1"/>
            </p:cNvCxnSpPr>
            <p:nvPr/>
          </p:nvCxnSpPr>
          <p:spPr>
            <a:xfrm rot="10800000" flipV="1">
              <a:off x="6870701" y="4265788"/>
              <a:ext cx="608653" cy="598312"/>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97 Conector recto de flecha"/>
            <p:cNvCxnSpPr>
              <a:stCxn id="12" idx="3"/>
            </p:cNvCxnSpPr>
            <p:nvPr/>
          </p:nvCxnSpPr>
          <p:spPr>
            <a:xfrm>
              <a:off x="4147911" y="4782542"/>
              <a:ext cx="500289" cy="754659"/>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9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L" sz="2400" b="1" i="0" u="none" strike="noStrike" kern="1200" cap="none" spc="0" normalizeH="0" baseline="0" noProof="0" dirty="0" smtClean="0">
                <a:ln>
                  <a:noFill/>
                </a:ln>
                <a:solidFill>
                  <a:schemeClr val="tx1"/>
                </a:solidFill>
                <a:effectLst/>
                <a:uLnTx/>
                <a:uFillTx/>
                <a:latin typeface="+mn-lt"/>
                <a:ea typeface="+mn-ea"/>
                <a:cs typeface="+mn-cs"/>
              </a:rPr>
              <a:t>TOLERANCIAS</a:t>
            </a:r>
          </a:p>
        </p:txBody>
      </p:sp>
    </p:spTree>
    <p:extLst>
      <p:ext uri="{BB962C8B-B14F-4D97-AF65-F5344CB8AC3E}">
        <p14:creationId xmlns:p14="http://schemas.microsoft.com/office/powerpoint/2010/main" xmlns="" val="31315618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900110" y="1655790"/>
            <a:ext cx="6429375" cy="5019675"/>
          </a:xfrm>
          <a:prstGeom prst="rect">
            <a:avLst/>
          </a:prstGeom>
          <a:noFill/>
          <a:ln w="9525">
            <a:noFill/>
            <a:miter lim="800000"/>
            <a:headEnd/>
            <a:tailEnd/>
          </a:ln>
        </p:spPr>
      </p:pic>
      <p:sp>
        <p:nvSpPr>
          <p:cNvPr id="4"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lvl="0">
              <a:lnSpc>
                <a:spcPct val="90000"/>
              </a:lnSpc>
              <a:spcBef>
                <a:spcPct val="0"/>
              </a:spcBef>
              <a:defRPr/>
            </a:pPr>
            <a:r>
              <a:rPr lang="es-CL" sz="2400" b="1" dirty="0" smtClean="0"/>
              <a:t>TOLERANCIAS:  ESPESORES</a:t>
            </a:r>
            <a:endParaRPr kumimoji="0" lang="es-CL"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a:xfrm>
            <a:off x="7370618" y="1750310"/>
            <a:ext cx="4294909" cy="4858308"/>
          </a:xfrm>
          <a:prstGeom prst="rect">
            <a:avLst/>
          </a:prstGeom>
        </p:spPr>
        <p:txBody>
          <a:bodyPr vert="horz" lIns="91440" tIns="45720" rIns="91440" bIns="45720" rtlCol="0">
            <a:normAutofit lnSpcReduction="10000"/>
          </a:bodyPr>
          <a:lstStyle/>
          <a:p>
            <a:pPr marL="55563" marR="0" lvl="0" indent="158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En Chile</a:t>
            </a:r>
            <a:r>
              <a:rPr kumimoji="0" lang="es-ES_tradnl" sz="2400" b="0" i="0" u="none" strike="noStrike" kern="1200" cap="none" spc="0" normalizeH="0" noProof="0" dirty="0" smtClean="0">
                <a:ln>
                  <a:noFill/>
                </a:ln>
                <a:solidFill>
                  <a:schemeClr val="tx1"/>
                </a:solidFill>
                <a:effectLst/>
                <a:uLnTx/>
                <a:uFillTx/>
                <a:latin typeface="+mn-lt"/>
                <a:ea typeface="+mn-ea"/>
                <a:cs typeface="+mn-cs"/>
              </a:rPr>
              <a:t> l</a:t>
            </a: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a solución propuesta es compatible con las tolerancias de compra de materias primas, dado que se utiliza la mitad de la tolerancia ASTM, reconociendo que los procesos de laminación han mejorado su desempeño.</a:t>
            </a:r>
          </a:p>
          <a:p>
            <a:pPr marL="55563" marR="0" lvl="0" indent="158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_tradnl" sz="2400" dirty="0" smtClean="0"/>
          </a:p>
          <a:p>
            <a:pPr marL="55563" marR="0" lvl="0" indent="158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_tradnl" sz="2400" b="0" i="0" u="none" strike="noStrike" kern="1200" cap="none" spc="0" normalizeH="0" baseline="0" noProof="0" dirty="0" smtClean="0">
                <a:ln>
                  <a:noFill/>
                </a:ln>
                <a:solidFill>
                  <a:schemeClr val="tx1"/>
                </a:solidFill>
                <a:effectLst/>
                <a:uLnTx/>
                <a:uFillTx/>
                <a:latin typeface="+mn-lt"/>
                <a:ea typeface="+mn-ea"/>
                <a:cs typeface="+mn-cs"/>
              </a:rPr>
              <a:t>Por ende, el Calculista debe descontar el espesor del recubrimiento y la mitad de la tolerancia de la materia prima para obtener el espesor a considerar en el diseño.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4294967295"/>
          </p:nvPr>
        </p:nvSpPr>
        <p:spPr>
          <a:xfrm>
            <a:off x="892237" y="1733550"/>
            <a:ext cx="10432988" cy="4836583"/>
          </a:xfrm>
        </p:spPr>
        <p:txBody>
          <a:bodyPr>
            <a:normAutofit/>
          </a:bodyPr>
          <a:lstStyle/>
          <a:p>
            <a:pPr lvl="0">
              <a:buNone/>
            </a:pPr>
            <a:r>
              <a:rPr lang="es-CL" sz="3200" b="1" dirty="0" smtClean="0"/>
              <a:t>Sesión 4</a:t>
            </a:r>
            <a:endParaRPr lang="en-US" sz="3200" b="1" dirty="0" smtClean="0"/>
          </a:p>
          <a:p>
            <a:pPr lvl="0"/>
            <a:r>
              <a:rPr lang="en-US" sz="3200" dirty="0" err="1" smtClean="0"/>
              <a:t>Procesos</a:t>
            </a:r>
            <a:r>
              <a:rPr lang="en-US" sz="3200" dirty="0" smtClean="0"/>
              <a:t> de </a:t>
            </a:r>
            <a:r>
              <a:rPr lang="en-US" sz="3200" dirty="0" err="1" smtClean="0"/>
              <a:t>fabricación</a:t>
            </a:r>
            <a:endParaRPr lang="en-US" sz="3200" dirty="0" smtClean="0"/>
          </a:p>
          <a:p>
            <a:pPr lvl="0"/>
            <a:r>
              <a:rPr lang="en-US" sz="3200" dirty="0" err="1" smtClean="0"/>
              <a:t>Tolerancias</a:t>
            </a:r>
            <a:endParaRPr lang="en-US" sz="3200" dirty="0" smtClean="0"/>
          </a:p>
          <a:p>
            <a:pPr lvl="0"/>
            <a:r>
              <a:rPr lang="en-US" sz="3200" dirty="0" err="1" smtClean="0"/>
              <a:t>Usos</a:t>
            </a:r>
            <a:r>
              <a:rPr lang="en-US" sz="3200" dirty="0" smtClean="0"/>
              <a:t> </a:t>
            </a:r>
            <a:r>
              <a:rPr lang="en-US" sz="3200" dirty="0" err="1" smtClean="0"/>
              <a:t>típicos</a:t>
            </a:r>
            <a:r>
              <a:rPr lang="en-US" sz="3200" dirty="0" smtClean="0"/>
              <a:t> en </a:t>
            </a:r>
            <a:r>
              <a:rPr lang="en-US" sz="3200" dirty="0" err="1" smtClean="0"/>
              <a:t>construcción</a:t>
            </a:r>
            <a:endParaRPr lang="en-US" sz="3200" dirty="0" smtClean="0"/>
          </a:p>
          <a:p>
            <a:pPr lvl="0"/>
            <a:r>
              <a:rPr lang="en-US" sz="3200" dirty="0" err="1" smtClean="0"/>
              <a:t>Caso</a:t>
            </a:r>
            <a:r>
              <a:rPr lang="en-US" sz="3200" dirty="0" smtClean="0"/>
              <a:t> especial: </a:t>
            </a:r>
            <a:r>
              <a:rPr lang="en-US" sz="3200" dirty="0" err="1" smtClean="0"/>
              <a:t>Diseño</a:t>
            </a:r>
            <a:r>
              <a:rPr lang="en-US" sz="3200" dirty="0" smtClean="0"/>
              <a:t> de pared </a:t>
            </a:r>
            <a:r>
              <a:rPr lang="en-US" sz="3200" dirty="0" err="1" smtClean="0"/>
              <a:t>delgada</a:t>
            </a:r>
            <a:r>
              <a:rPr lang="en-US" sz="3200" dirty="0" smtClean="0"/>
              <a:t> en </a:t>
            </a:r>
            <a:r>
              <a:rPr lang="en-US" sz="3200" dirty="0" err="1" smtClean="0"/>
              <a:t>estructuras</a:t>
            </a:r>
            <a:r>
              <a:rPr lang="en-US" sz="3200" dirty="0" smtClean="0"/>
              <a:t> de </a:t>
            </a:r>
            <a:r>
              <a:rPr lang="en-US" sz="3200" dirty="0" err="1" smtClean="0"/>
              <a:t>grandes</a:t>
            </a:r>
            <a:r>
              <a:rPr lang="en-US" sz="3200" dirty="0" smtClean="0"/>
              <a:t> </a:t>
            </a:r>
            <a:r>
              <a:rPr lang="en-US" sz="3200" dirty="0" err="1" smtClean="0"/>
              <a:t>luces</a:t>
            </a:r>
            <a:r>
              <a:rPr lang="en-US" sz="3200" dirty="0" smtClean="0"/>
              <a:t>.  </a:t>
            </a:r>
            <a:r>
              <a:rPr lang="en-US" sz="3200" dirty="0" err="1" smtClean="0"/>
              <a:t>Justificación</a:t>
            </a:r>
            <a:r>
              <a:rPr lang="en-US" sz="3200" dirty="0" smtClean="0"/>
              <a:t> </a:t>
            </a:r>
            <a:r>
              <a:rPr lang="en-US" sz="3200" dirty="0" err="1" smtClean="0"/>
              <a:t>normativa</a:t>
            </a:r>
            <a:r>
              <a:rPr lang="en-US" sz="3200" dirty="0" smtClean="0"/>
              <a:t> </a:t>
            </a:r>
            <a:r>
              <a:rPr lang="en-US" sz="3200" dirty="0" err="1" smtClean="0"/>
              <a:t>internacional</a:t>
            </a:r>
            <a:r>
              <a:rPr lang="en-US" sz="3200" dirty="0" smtClean="0"/>
              <a:t> y </a:t>
            </a:r>
            <a:r>
              <a:rPr lang="en-US" sz="3200" dirty="0" err="1" smtClean="0"/>
              <a:t>nacional</a:t>
            </a:r>
            <a:endParaRPr lang="en-US" sz="3200" dirty="0" smtClean="0"/>
          </a:p>
          <a:p>
            <a:pPr lvl="0"/>
            <a:r>
              <a:rPr lang="en-US" sz="3200" dirty="0" err="1" smtClean="0"/>
              <a:t>Cierre</a:t>
            </a:r>
            <a:r>
              <a:rPr lang="en-US" sz="3200" dirty="0" smtClean="0"/>
              <a:t> </a:t>
            </a:r>
            <a:r>
              <a:rPr lang="en-US" sz="3200" dirty="0" err="1" smtClean="0"/>
              <a:t>seminario</a:t>
            </a:r>
            <a:endParaRPr lang="en-US" sz="3200" dirty="0" smtClean="0"/>
          </a:p>
        </p:txBody>
      </p:sp>
      <p:sp>
        <p:nvSpPr>
          <p:cNvPr id="6" name="5 Título"/>
          <p:cNvSpPr>
            <a:spLocks noGrp="1"/>
          </p:cNvSpPr>
          <p:nvPr>
            <p:ph type="title" idx="4294967295"/>
          </p:nvPr>
        </p:nvSpPr>
        <p:spPr>
          <a:xfrm>
            <a:off x="838200" y="1095375"/>
            <a:ext cx="10515600" cy="600075"/>
          </a:xfrm>
        </p:spPr>
        <p:txBody>
          <a:bodyPr vert="horz" lIns="91440" tIns="45720" rIns="91440" bIns="45720" rtlCol="0">
            <a:normAutofit/>
          </a:bodyPr>
          <a:lstStyle/>
          <a:p>
            <a:pPr>
              <a:defRPr/>
            </a:pPr>
            <a:r>
              <a:rPr lang="es-CL" sz="3200" b="1" dirty="0" smtClean="0">
                <a:latin typeface="+mn-lt"/>
                <a:ea typeface="+mn-ea"/>
                <a:cs typeface="+mn-cs"/>
              </a:rPr>
              <a:t>TEMARIO: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reticulados">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6678" y="1855649"/>
            <a:ext cx="3703255" cy="191135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1413477" y="3762111"/>
            <a:ext cx="2489656" cy="369332"/>
          </a:xfrm>
          <a:prstGeom prst="rect">
            <a:avLst/>
          </a:prstGeom>
          <a:noFill/>
        </p:spPr>
        <p:txBody>
          <a:bodyPr wrap="none" rtlCol="0">
            <a:spAutoFit/>
          </a:bodyPr>
          <a:lstStyle/>
          <a:p>
            <a:pPr algn="ctr"/>
            <a:r>
              <a:rPr lang="es-CL" b="1" u="sng" dirty="0" smtClean="0"/>
              <a:t>MARCOS RETICULADOS</a:t>
            </a:r>
            <a:endParaRPr lang="es-CL" b="1" u="sng" dirty="0"/>
          </a:p>
        </p:txBody>
      </p:sp>
      <p:pic>
        <p:nvPicPr>
          <p:cNvPr id="6148" name="Picture 4" descr="Resultado de imagen para joist">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18075" y="1855648"/>
            <a:ext cx="3147580" cy="191135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CuadroTexto"/>
          <p:cNvSpPr txBox="1"/>
          <p:nvPr/>
        </p:nvSpPr>
        <p:spPr>
          <a:xfrm>
            <a:off x="5222902" y="3740654"/>
            <a:ext cx="2537939" cy="369332"/>
          </a:xfrm>
          <a:prstGeom prst="rect">
            <a:avLst/>
          </a:prstGeom>
          <a:noFill/>
        </p:spPr>
        <p:txBody>
          <a:bodyPr wrap="none" rtlCol="0">
            <a:spAutoFit/>
          </a:bodyPr>
          <a:lstStyle/>
          <a:p>
            <a:pPr algn="ctr"/>
            <a:r>
              <a:rPr lang="es-CL" b="1" u="sng" dirty="0" smtClean="0"/>
              <a:t>STEEL JOIST (Costaneras)</a:t>
            </a:r>
            <a:endParaRPr lang="es-CL" b="1" u="sng" dirty="0"/>
          </a:p>
        </p:txBody>
      </p:sp>
      <p:pic>
        <p:nvPicPr>
          <p:cNvPr id="6150" name="Picture 6" descr="Resultado de imagen para preengineered buildings">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08580" y="1855649"/>
            <a:ext cx="2886240" cy="191135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CuadroTexto"/>
          <p:cNvSpPr txBox="1"/>
          <p:nvPr/>
        </p:nvSpPr>
        <p:spPr>
          <a:xfrm>
            <a:off x="8546800" y="3762111"/>
            <a:ext cx="3009798" cy="369332"/>
          </a:xfrm>
          <a:prstGeom prst="rect">
            <a:avLst/>
          </a:prstGeom>
          <a:noFill/>
        </p:spPr>
        <p:txBody>
          <a:bodyPr wrap="none" rtlCol="0">
            <a:spAutoFit/>
          </a:bodyPr>
          <a:lstStyle/>
          <a:p>
            <a:pPr algn="ctr"/>
            <a:r>
              <a:rPr lang="es-CL" b="1" u="sng" dirty="0" smtClean="0"/>
              <a:t>PERFILES SECCION VARIABLE</a:t>
            </a:r>
            <a:endParaRPr lang="es-CL" b="1" u="sng" dirty="0"/>
          </a:p>
        </p:txBody>
      </p:sp>
      <p:pic>
        <p:nvPicPr>
          <p:cNvPr id="6152" name="Picture 8" descr="Resultado de imagen para PERFILES ALVEOLARES">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361184" y="4415253"/>
            <a:ext cx="2541949" cy="190646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CuadroTexto"/>
          <p:cNvSpPr txBox="1"/>
          <p:nvPr/>
        </p:nvSpPr>
        <p:spPr>
          <a:xfrm>
            <a:off x="1480469" y="6321715"/>
            <a:ext cx="2303386" cy="369332"/>
          </a:xfrm>
          <a:prstGeom prst="rect">
            <a:avLst/>
          </a:prstGeom>
          <a:noFill/>
        </p:spPr>
        <p:txBody>
          <a:bodyPr wrap="none" rtlCol="0">
            <a:spAutoFit/>
          </a:bodyPr>
          <a:lstStyle/>
          <a:p>
            <a:pPr algn="ctr"/>
            <a:r>
              <a:rPr lang="es-CL" b="1" u="sng" dirty="0" smtClean="0"/>
              <a:t>PERFILES ALBEOLARES</a:t>
            </a:r>
            <a:endParaRPr lang="es-CL" b="1" u="sng" dirty="0"/>
          </a:p>
        </p:txBody>
      </p:sp>
      <p:pic>
        <p:nvPicPr>
          <p:cNvPr id="6154" name="Picture 10" descr="Resultado de imagen para tubest">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39277" y="4416715"/>
            <a:ext cx="3305175"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15 CuadroTexto"/>
          <p:cNvSpPr txBox="1"/>
          <p:nvPr/>
        </p:nvSpPr>
        <p:spPr>
          <a:xfrm>
            <a:off x="5264448" y="6328355"/>
            <a:ext cx="2454839" cy="369332"/>
          </a:xfrm>
          <a:prstGeom prst="rect">
            <a:avLst/>
          </a:prstGeom>
          <a:noFill/>
        </p:spPr>
        <p:txBody>
          <a:bodyPr wrap="none" rtlCol="0">
            <a:spAutoFit/>
          </a:bodyPr>
          <a:lstStyle/>
          <a:p>
            <a:pPr algn="ctr"/>
            <a:r>
              <a:rPr lang="es-CL" b="1" u="sng" dirty="0" smtClean="0"/>
              <a:t>TUBES – M y SIMILARES</a:t>
            </a:r>
            <a:endParaRPr lang="es-CL" b="1" u="sng" dirty="0"/>
          </a:p>
        </p:txBody>
      </p:sp>
      <p:pic>
        <p:nvPicPr>
          <p:cNvPr id="17" name="3 Imagen"/>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776298" y="4416715"/>
            <a:ext cx="2550802" cy="1913102"/>
          </a:xfrm>
          <a:prstGeom prst="rect">
            <a:avLst/>
          </a:prstGeom>
        </p:spPr>
      </p:pic>
      <p:sp>
        <p:nvSpPr>
          <p:cNvPr id="18" name="17 CuadroTexto"/>
          <p:cNvSpPr txBox="1"/>
          <p:nvPr/>
        </p:nvSpPr>
        <p:spPr>
          <a:xfrm>
            <a:off x="8477044" y="6328355"/>
            <a:ext cx="3149324" cy="369332"/>
          </a:xfrm>
          <a:prstGeom prst="rect">
            <a:avLst/>
          </a:prstGeom>
          <a:noFill/>
        </p:spPr>
        <p:txBody>
          <a:bodyPr wrap="none" rtlCol="0">
            <a:spAutoFit/>
          </a:bodyPr>
          <a:lstStyle/>
          <a:p>
            <a:pPr algn="ctr"/>
            <a:r>
              <a:rPr lang="es-CL" b="1" u="sng" dirty="0" smtClean="0"/>
              <a:t>PERFIL CURVO DE ALMA LLENA</a:t>
            </a:r>
            <a:endParaRPr lang="es-CL" b="1" u="sng" dirty="0"/>
          </a:p>
        </p:txBody>
      </p:sp>
      <p:sp>
        <p:nvSpPr>
          <p:cNvPr id="20"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L" sz="2400" b="1" i="0" u="none" strike="noStrike" kern="1200" cap="none" spc="0" normalizeH="0" baseline="0" noProof="0" dirty="0" smtClean="0">
                <a:ln>
                  <a:noFill/>
                </a:ln>
                <a:solidFill>
                  <a:schemeClr val="tx1"/>
                </a:solidFill>
                <a:effectLst/>
                <a:uLnTx/>
                <a:uFillTx/>
                <a:latin typeface="+mn-lt"/>
                <a:ea typeface="+mn-ea"/>
                <a:cs typeface="+mn-cs"/>
              </a:rPr>
              <a:t>USOS ESTRUCTURALES:  NAVES LIVIANAS</a:t>
            </a:r>
          </a:p>
        </p:txBody>
      </p:sp>
    </p:spTree>
    <p:extLst>
      <p:ext uri="{BB962C8B-B14F-4D97-AF65-F5344CB8AC3E}">
        <p14:creationId xmlns:p14="http://schemas.microsoft.com/office/powerpoint/2010/main" xmlns="" val="3717378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sp>
        <p:nvSpPr>
          <p:cNvPr id="15" name="Rectangle 5"/>
          <p:cNvSpPr>
            <a:spLocks noGrp="1" noChangeArrowheads="1"/>
          </p:cNvSpPr>
          <p:nvPr>
            <p:ph sz="half" idx="4294967295"/>
          </p:nvPr>
        </p:nvSpPr>
        <p:spPr>
          <a:xfrm>
            <a:off x="817417" y="1750310"/>
            <a:ext cx="10507807" cy="4775181"/>
          </a:xfrm>
        </p:spPr>
        <p:txBody>
          <a:bodyPr vert="horz" lIns="91440" tIns="45720" rIns="91440" bIns="45720" rtlCol="0">
            <a:normAutofit/>
          </a:bodyPr>
          <a:lstStyle/>
          <a:p>
            <a:pPr marL="55563" indent="1588" algn="just">
              <a:buNone/>
              <a:defRPr/>
            </a:pPr>
            <a:r>
              <a:rPr lang="es-ES_tradnl" sz="2400" dirty="0" smtClean="0"/>
              <a:t>Tipología estructural estandarizada (EEUU) para naves de acero livianas de grandes luces.  Proveedores Butler, </a:t>
            </a:r>
            <a:r>
              <a:rPr lang="es-ES_tradnl" sz="2400" dirty="0" err="1" smtClean="0"/>
              <a:t>Varco</a:t>
            </a:r>
            <a:r>
              <a:rPr lang="es-ES_tradnl" sz="2400" dirty="0" smtClean="0"/>
              <a:t> </a:t>
            </a:r>
            <a:r>
              <a:rPr lang="es-ES_tradnl" sz="2400" dirty="0" err="1" smtClean="0"/>
              <a:t>Pruden</a:t>
            </a:r>
            <a:r>
              <a:rPr lang="es-ES_tradnl" sz="2400" dirty="0" smtClean="0"/>
              <a:t>, American </a:t>
            </a:r>
            <a:r>
              <a:rPr lang="es-ES_tradnl" sz="2400" dirty="0" err="1" smtClean="0"/>
              <a:t>Building</a:t>
            </a:r>
            <a:r>
              <a:rPr lang="es-ES_tradnl" sz="2400" dirty="0" smtClean="0"/>
              <a:t>, </a:t>
            </a:r>
            <a:r>
              <a:rPr lang="es-ES_tradnl" sz="2400" dirty="0" err="1" smtClean="0"/>
              <a:t>Steel</a:t>
            </a:r>
            <a:r>
              <a:rPr lang="es-ES_tradnl" sz="2400" dirty="0" smtClean="0"/>
              <a:t> </a:t>
            </a:r>
            <a:r>
              <a:rPr lang="es-ES_tradnl" sz="2400" dirty="0" err="1" smtClean="0"/>
              <a:t>Building</a:t>
            </a:r>
            <a:r>
              <a:rPr lang="es-ES_tradnl" sz="2400" dirty="0" smtClean="0"/>
              <a:t>,…etc.</a:t>
            </a:r>
          </a:p>
          <a:p>
            <a:pPr marL="55563" indent="1588" algn="just">
              <a:buNone/>
              <a:defRPr/>
            </a:pPr>
            <a:r>
              <a:rPr lang="es-ES_tradnl" sz="2400" dirty="0" smtClean="0"/>
              <a:t>Consiste en un sistema estructural donde los elementos secundarios colaboran para evitar las inestabilidades globales de los elementos principales.</a:t>
            </a:r>
          </a:p>
        </p:txBody>
      </p:sp>
      <p:grpSp>
        <p:nvGrpSpPr>
          <p:cNvPr id="19" name="Group 719"/>
          <p:cNvGrpSpPr>
            <a:grpSpLocks/>
          </p:cNvGrpSpPr>
          <p:nvPr/>
        </p:nvGrpSpPr>
        <p:grpSpPr bwMode="auto">
          <a:xfrm>
            <a:off x="1191490" y="3519057"/>
            <a:ext cx="4793673" cy="3048000"/>
            <a:chOff x="1033" y="1132"/>
            <a:chExt cx="3906" cy="2525"/>
          </a:xfrm>
        </p:grpSpPr>
        <p:sp>
          <p:nvSpPr>
            <p:cNvPr id="21" name="Line 4"/>
            <p:cNvSpPr>
              <a:spLocks noChangeShapeType="1"/>
            </p:cNvSpPr>
            <p:nvPr/>
          </p:nvSpPr>
          <p:spPr bwMode="auto">
            <a:xfrm flipH="1">
              <a:off x="3202" y="2476"/>
              <a:ext cx="1674" cy="1090"/>
            </a:xfrm>
            <a:prstGeom prst="line">
              <a:avLst/>
            </a:prstGeom>
            <a:ln>
              <a:headEnd type="stealth" w="med" len="lg"/>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2" name="Line 5"/>
            <p:cNvSpPr>
              <a:spLocks noChangeShapeType="1"/>
            </p:cNvSpPr>
            <p:nvPr/>
          </p:nvSpPr>
          <p:spPr bwMode="auto">
            <a:xfrm flipH="1" flipV="1">
              <a:off x="4436" y="2191"/>
              <a:ext cx="503" cy="32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3" name="Line 6"/>
            <p:cNvSpPr>
              <a:spLocks noChangeShapeType="1"/>
            </p:cNvSpPr>
            <p:nvPr/>
          </p:nvSpPr>
          <p:spPr bwMode="auto">
            <a:xfrm flipH="1" flipV="1">
              <a:off x="2744" y="3281"/>
              <a:ext cx="503" cy="32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nvGrpSpPr>
            <p:cNvPr id="24" name="Group 8"/>
            <p:cNvGrpSpPr>
              <a:grpSpLocks/>
            </p:cNvGrpSpPr>
            <p:nvPr/>
          </p:nvGrpSpPr>
          <p:grpSpPr bwMode="auto">
            <a:xfrm>
              <a:off x="1671" y="1132"/>
              <a:ext cx="2713" cy="2095"/>
              <a:chOff x="1671" y="681"/>
              <a:chExt cx="2713" cy="2095"/>
            </a:xfrm>
          </p:grpSpPr>
          <p:grpSp>
            <p:nvGrpSpPr>
              <p:cNvPr id="31" name="Group 9"/>
              <p:cNvGrpSpPr>
                <a:grpSpLocks/>
              </p:cNvGrpSpPr>
              <p:nvPr/>
            </p:nvGrpSpPr>
            <p:grpSpPr bwMode="auto">
              <a:xfrm>
                <a:off x="1679" y="1125"/>
                <a:ext cx="2697" cy="1651"/>
                <a:chOff x="1679" y="1125"/>
                <a:chExt cx="2697" cy="1651"/>
              </a:xfrm>
            </p:grpSpPr>
            <p:sp>
              <p:nvSpPr>
                <p:cNvPr id="532" name="Line 10"/>
                <p:cNvSpPr>
                  <a:spLocks noChangeShapeType="1"/>
                </p:cNvSpPr>
                <p:nvPr/>
              </p:nvSpPr>
              <p:spPr bwMode="auto">
                <a:xfrm>
                  <a:off x="3077" y="2162"/>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3" name="Line 11"/>
                <p:cNvSpPr>
                  <a:spLocks noChangeShapeType="1"/>
                </p:cNvSpPr>
                <p:nvPr/>
              </p:nvSpPr>
              <p:spPr bwMode="auto">
                <a:xfrm>
                  <a:off x="2981" y="2224"/>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4" name="Line 12"/>
                <p:cNvSpPr>
                  <a:spLocks noChangeShapeType="1"/>
                </p:cNvSpPr>
                <p:nvPr/>
              </p:nvSpPr>
              <p:spPr bwMode="auto">
                <a:xfrm flipV="1">
                  <a:off x="2230" y="2054"/>
                  <a:ext cx="1" cy="2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5" name="Line 13"/>
                <p:cNvSpPr>
                  <a:spLocks noChangeShapeType="1"/>
                </p:cNvSpPr>
                <p:nvPr/>
              </p:nvSpPr>
              <p:spPr bwMode="auto">
                <a:xfrm>
                  <a:off x="2230" y="205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6" name="Line 14"/>
                <p:cNvSpPr>
                  <a:spLocks noChangeShapeType="1"/>
                </p:cNvSpPr>
                <p:nvPr/>
              </p:nvSpPr>
              <p:spPr bwMode="auto">
                <a:xfrm>
                  <a:off x="2278" y="2085"/>
                  <a:ext cx="1" cy="21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7" name="Line 15"/>
                <p:cNvSpPr>
                  <a:spLocks noChangeShapeType="1"/>
                </p:cNvSpPr>
                <p:nvPr/>
              </p:nvSpPr>
              <p:spPr bwMode="auto">
                <a:xfrm flipH="1" flipV="1">
                  <a:off x="2230" y="2271"/>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8" name="Line 16"/>
                <p:cNvSpPr>
                  <a:spLocks noChangeShapeType="1"/>
                </p:cNvSpPr>
                <p:nvPr/>
              </p:nvSpPr>
              <p:spPr bwMode="auto">
                <a:xfrm flipV="1">
                  <a:off x="2178" y="2014"/>
                  <a:ext cx="1"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9" name="Line 17"/>
                <p:cNvSpPr>
                  <a:spLocks noChangeShapeType="1"/>
                </p:cNvSpPr>
                <p:nvPr/>
              </p:nvSpPr>
              <p:spPr bwMode="auto">
                <a:xfrm>
                  <a:off x="2178" y="2014"/>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0" name="Line 18"/>
                <p:cNvSpPr>
                  <a:spLocks noChangeShapeType="1"/>
                </p:cNvSpPr>
                <p:nvPr/>
              </p:nvSpPr>
              <p:spPr bwMode="auto">
                <a:xfrm>
                  <a:off x="2230" y="2045"/>
                  <a:ext cx="1"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1" name="Line 19"/>
                <p:cNvSpPr>
                  <a:spLocks noChangeShapeType="1"/>
                </p:cNvSpPr>
                <p:nvPr/>
              </p:nvSpPr>
              <p:spPr bwMode="auto">
                <a:xfrm flipH="1" flipV="1">
                  <a:off x="2178" y="2239"/>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2" name="Line 20"/>
                <p:cNvSpPr>
                  <a:spLocks noChangeShapeType="1"/>
                </p:cNvSpPr>
                <p:nvPr/>
              </p:nvSpPr>
              <p:spPr bwMode="auto">
                <a:xfrm flipV="1">
                  <a:off x="2127" y="1982"/>
                  <a:ext cx="1"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3" name="Line 21"/>
                <p:cNvSpPr>
                  <a:spLocks noChangeShapeType="1"/>
                </p:cNvSpPr>
                <p:nvPr/>
              </p:nvSpPr>
              <p:spPr bwMode="auto">
                <a:xfrm>
                  <a:off x="2127" y="1982"/>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4" name="Line 22"/>
                <p:cNvSpPr>
                  <a:spLocks noChangeShapeType="1"/>
                </p:cNvSpPr>
                <p:nvPr/>
              </p:nvSpPr>
              <p:spPr bwMode="auto">
                <a:xfrm>
                  <a:off x="2178" y="2014"/>
                  <a:ext cx="1"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5" name="Line 23"/>
                <p:cNvSpPr>
                  <a:spLocks noChangeShapeType="1"/>
                </p:cNvSpPr>
                <p:nvPr/>
              </p:nvSpPr>
              <p:spPr bwMode="auto">
                <a:xfrm flipH="1" flipV="1">
                  <a:off x="2127" y="2208"/>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6" name="Line 24"/>
                <p:cNvSpPr>
                  <a:spLocks noChangeShapeType="1"/>
                </p:cNvSpPr>
                <p:nvPr/>
              </p:nvSpPr>
              <p:spPr bwMode="auto">
                <a:xfrm flipV="1">
                  <a:off x="2079" y="1956"/>
                  <a:ext cx="1" cy="22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7" name="Line 25"/>
                <p:cNvSpPr>
                  <a:spLocks noChangeShapeType="1"/>
                </p:cNvSpPr>
                <p:nvPr/>
              </p:nvSpPr>
              <p:spPr bwMode="auto">
                <a:xfrm>
                  <a:off x="2079" y="1956"/>
                  <a:ext cx="48"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8" name="Line 26"/>
                <p:cNvSpPr>
                  <a:spLocks noChangeShapeType="1"/>
                </p:cNvSpPr>
                <p:nvPr/>
              </p:nvSpPr>
              <p:spPr bwMode="auto">
                <a:xfrm>
                  <a:off x="2127" y="1991"/>
                  <a:ext cx="1" cy="2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9" name="Line 27"/>
                <p:cNvSpPr>
                  <a:spLocks noChangeShapeType="1"/>
                </p:cNvSpPr>
                <p:nvPr/>
              </p:nvSpPr>
              <p:spPr bwMode="auto">
                <a:xfrm flipH="1" flipV="1">
                  <a:off x="2079" y="217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0" name="Line 28"/>
                <p:cNvSpPr>
                  <a:spLocks noChangeShapeType="1"/>
                </p:cNvSpPr>
                <p:nvPr/>
              </p:nvSpPr>
              <p:spPr bwMode="auto">
                <a:xfrm flipV="1">
                  <a:off x="2626" y="2382"/>
                  <a:ext cx="1" cy="3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1" name="Line 29"/>
                <p:cNvSpPr>
                  <a:spLocks noChangeShapeType="1"/>
                </p:cNvSpPr>
                <p:nvPr/>
              </p:nvSpPr>
              <p:spPr bwMode="auto">
                <a:xfrm>
                  <a:off x="2626" y="2382"/>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2" name="Line 30"/>
                <p:cNvSpPr>
                  <a:spLocks noChangeShapeType="1"/>
                </p:cNvSpPr>
                <p:nvPr/>
              </p:nvSpPr>
              <p:spPr bwMode="auto">
                <a:xfrm>
                  <a:off x="2678" y="2415"/>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3" name="Line 31"/>
                <p:cNvSpPr>
                  <a:spLocks noChangeShapeType="1"/>
                </p:cNvSpPr>
                <p:nvPr/>
              </p:nvSpPr>
              <p:spPr bwMode="auto">
                <a:xfrm flipH="1" flipV="1">
                  <a:off x="2626" y="2744"/>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4" name="Line 32"/>
                <p:cNvSpPr>
                  <a:spLocks noChangeShapeType="1"/>
                </p:cNvSpPr>
                <p:nvPr/>
              </p:nvSpPr>
              <p:spPr bwMode="auto">
                <a:xfrm flipV="1">
                  <a:off x="2578" y="2342"/>
                  <a:ext cx="1" cy="37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5" name="Line 33"/>
                <p:cNvSpPr>
                  <a:spLocks noChangeShapeType="1"/>
                </p:cNvSpPr>
                <p:nvPr/>
              </p:nvSpPr>
              <p:spPr bwMode="auto">
                <a:xfrm>
                  <a:off x="2578" y="2342"/>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6" name="Line 34"/>
                <p:cNvSpPr>
                  <a:spLocks noChangeShapeType="1"/>
                </p:cNvSpPr>
                <p:nvPr/>
              </p:nvSpPr>
              <p:spPr bwMode="auto">
                <a:xfrm>
                  <a:off x="2626" y="2373"/>
                  <a:ext cx="1" cy="37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7" name="Line 35"/>
                <p:cNvSpPr>
                  <a:spLocks noChangeShapeType="1"/>
                </p:cNvSpPr>
                <p:nvPr/>
              </p:nvSpPr>
              <p:spPr bwMode="auto">
                <a:xfrm flipH="1" flipV="1">
                  <a:off x="2578" y="2713"/>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8" name="Line 36"/>
                <p:cNvSpPr>
                  <a:spLocks noChangeShapeType="1"/>
                </p:cNvSpPr>
                <p:nvPr/>
              </p:nvSpPr>
              <p:spPr bwMode="auto">
                <a:xfrm flipV="1">
                  <a:off x="2526" y="2300"/>
                  <a:ext cx="1" cy="38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9" name="Line 37"/>
                <p:cNvSpPr>
                  <a:spLocks noChangeShapeType="1"/>
                </p:cNvSpPr>
                <p:nvPr/>
              </p:nvSpPr>
              <p:spPr bwMode="auto">
                <a:xfrm>
                  <a:off x="2526" y="2300"/>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0" name="Line 38"/>
                <p:cNvSpPr>
                  <a:spLocks noChangeShapeType="1"/>
                </p:cNvSpPr>
                <p:nvPr/>
              </p:nvSpPr>
              <p:spPr bwMode="auto">
                <a:xfrm>
                  <a:off x="2578" y="2333"/>
                  <a:ext cx="1" cy="3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1" name="Line 39"/>
                <p:cNvSpPr>
                  <a:spLocks noChangeShapeType="1"/>
                </p:cNvSpPr>
                <p:nvPr/>
              </p:nvSpPr>
              <p:spPr bwMode="auto">
                <a:xfrm flipH="1" flipV="1">
                  <a:off x="2526" y="2682"/>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2" name="Line 40"/>
                <p:cNvSpPr>
                  <a:spLocks noChangeShapeType="1"/>
                </p:cNvSpPr>
                <p:nvPr/>
              </p:nvSpPr>
              <p:spPr bwMode="auto">
                <a:xfrm flipV="1">
                  <a:off x="2478" y="2259"/>
                  <a:ext cx="1" cy="39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3" name="Line 41"/>
                <p:cNvSpPr>
                  <a:spLocks noChangeShapeType="1"/>
                </p:cNvSpPr>
                <p:nvPr/>
              </p:nvSpPr>
              <p:spPr bwMode="auto">
                <a:xfrm>
                  <a:off x="2478" y="2259"/>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4" name="Line 42"/>
                <p:cNvSpPr>
                  <a:spLocks noChangeShapeType="1"/>
                </p:cNvSpPr>
                <p:nvPr/>
              </p:nvSpPr>
              <p:spPr bwMode="auto">
                <a:xfrm>
                  <a:off x="2526" y="2290"/>
                  <a:ext cx="1" cy="39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5" name="Line 43"/>
                <p:cNvSpPr>
                  <a:spLocks noChangeShapeType="1"/>
                </p:cNvSpPr>
                <p:nvPr/>
              </p:nvSpPr>
              <p:spPr bwMode="auto">
                <a:xfrm flipH="1" flipV="1">
                  <a:off x="2478" y="2650"/>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6" name="Line 44"/>
                <p:cNvSpPr>
                  <a:spLocks noChangeShapeType="1"/>
                </p:cNvSpPr>
                <p:nvPr/>
              </p:nvSpPr>
              <p:spPr bwMode="auto">
                <a:xfrm flipV="1">
                  <a:off x="2426" y="2219"/>
                  <a:ext cx="1" cy="39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7" name="Line 45"/>
                <p:cNvSpPr>
                  <a:spLocks noChangeShapeType="1"/>
                </p:cNvSpPr>
                <p:nvPr/>
              </p:nvSpPr>
              <p:spPr bwMode="auto">
                <a:xfrm>
                  <a:off x="2426" y="2219"/>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8" name="Line 46"/>
                <p:cNvSpPr>
                  <a:spLocks noChangeShapeType="1"/>
                </p:cNvSpPr>
                <p:nvPr/>
              </p:nvSpPr>
              <p:spPr bwMode="auto">
                <a:xfrm>
                  <a:off x="2478" y="2250"/>
                  <a:ext cx="1"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9" name="Line 47"/>
                <p:cNvSpPr>
                  <a:spLocks noChangeShapeType="1"/>
                </p:cNvSpPr>
                <p:nvPr/>
              </p:nvSpPr>
              <p:spPr bwMode="auto">
                <a:xfrm flipH="1" flipV="1">
                  <a:off x="2426" y="2616"/>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0" name="Line 48"/>
                <p:cNvSpPr>
                  <a:spLocks noChangeShapeType="1"/>
                </p:cNvSpPr>
                <p:nvPr/>
              </p:nvSpPr>
              <p:spPr bwMode="auto">
                <a:xfrm flipV="1">
                  <a:off x="2378" y="2177"/>
                  <a:ext cx="1" cy="40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1" name="Line 49"/>
                <p:cNvSpPr>
                  <a:spLocks noChangeShapeType="1"/>
                </p:cNvSpPr>
                <p:nvPr/>
              </p:nvSpPr>
              <p:spPr bwMode="auto">
                <a:xfrm>
                  <a:off x="2378" y="217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2" name="Line 50"/>
                <p:cNvSpPr>
                  <a:spLocks noChangeShapeType="1"/>
                </p:cNvSpPr>
                <p:nvPr/>
              </p:nvSpPr>
              <p:spPr bwMode="auto">
                <a:xfrm>
                  <a:off x="2426" y="2208"/>
                  <a:ext cx="1" cy="40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3" name="Line 51"/>
                <p:cNvSpPr>
                  <a:spLocks noChangeShapeType="1"/>
                </p:cNvSpPr>
                <p:nvPr/>
              </p:nvSpPr>
              <p:spPr bwMode="auto">
                <a:xfrm flipH="1" flipV="1">
                  <a:off x="2378" y="2584"/>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4" name="Line 52"/>
                <p:cNvSpPr>
                  <a:spLocks noChangeShapeType="1"/>
                </p:cNvSpPr>
                <p:nvPr/>
              </p:nvSpPr>
              <p:spPr bwMode="auto">
                <a:xfrm flipV="1">
                  <a:off x="2327" y="2137"/>
                  <a:ext cx="1" cy="41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5" name="Line 53"/>
                <p:cNvSpPr>
                  <a:spLocks noChangeShapeType="1"/>
                </p:cNvSpPr>
                <p:nvPr/>
              </p:nvSpPr>
              <p:spPr bwMode="auto">
                <a:xfrm>
                  <a:off x="2327" y="2137"/>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6" name="Line 54"/>
                <p:cNvSpPr>
                  <a:spLocks noChangeShapeType="1"/>
                </p:cNvSpPr>
                <p:nvPr/>
              </p:nvSpPr>
              <p:spPr bwMode="auto">
                <a:xfrm>
                  <a:off x="2378" y="2168"/>
                  <a:ext cx="1" cy="41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7" name="Line 55"/>
                <p:cNvSpPr>
                  <a:spLocks noChangeShapeType="1"/>
                </p:cNvSpPr>
                <p:nvPr/>
              </p:nvSpPr>
              <p:spPr bwMode="auto">
                <a:xfrm flipH="1" flipV="1">
                  <a:off x="2327" y="2553"/>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8" name="Line 56"/>
                <p:cNvSpPr>
                  <a:spLocks noChangeShapeType="1"/>
                </p:cNvSpPr>
                <p:nvPr/>
              </p:nvSpPr>
              <p:spPr bwMode="auto">
                <a:xfrm>
                  <a:off x="2278" y="2093"/>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9" name="Line 57"/>
                <p:cNvSpPr>
                  <a:spLocks noChangeShapeType="1"/>
                </p:cNvSpPr>
                <p:nvPr/>
              </p:nvSpPr>
              <p:spPr bwMode="auto">
                <a:xfrm>
                  <a:off x="2327" y="2127"/>
                  <a:ext cx="1" cy="4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0" name="Line 58"/>
                <p:cNvSpPr>
                  <a:spLocks noChangeShapeType="1"/>
                </p:cNvSpPr>
                <p:nvPr/>
              </p:nvSpPr>
              <p:spPr bwMode="auto">
                <a:xfrm flipH="1" flipV="1">
                  <a:off x="2278" y="2521"/>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1" name="Line 59"/>
                <p:cNvSpPr>
                  <a:spLocks noChangeShapeType="1"/>
                </p:cNvSpPr>
                <p:nvPr/>
              </p:nvSpPr>
              <p:spPr bwMode="auto">
                <a:xfrm flipV="1">
                  <a:off x="2027" y="1933"/>
                  <a:ext cx="1" cy="4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2" name="Line 60"/>
                <p:cNvSpPr>
                  <a:spLocks noChangeShapeType="1"/>
                </p:cNvSpPr>
                <p:nvPr/>
              </p:nvSpPr>
              <p:spPr bwMode="auto">
                <a:xfrm>
                  <a:off x="2027" y="1933"/>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3" name="Line 61"/>
                <p:cNvSpPr>
                  <a:spLocks noChangeShapeType="1"/>
                </p:cNvSpPr>
                <p:nvPr/>
              </p:nvSpPr>
              <p:spPr bwMode="auto">
                <a:xfrm flipH="1" flipV="1">
                  <a:off x="2027" y="2359"/>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4" name="Line 62"/>
                <p:cNvSpPr>
                  <a:spLocks noChangeShapeType="1"/>
                </p:cNvSpPr>
                <p:nvPr/>
              </p:nvSpPr>
              <p:spPr bwMode="auto">
                <a:xfrm flipV="1">
                  <a:off x="1979" y="1910"/>
                  <a:ext cx="1" cy="4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5" name="Line 63"/>
                <p:cNvSpPr>
                  <a:spLocks noChangeShapeType="1"/>
                </p:cNvSpPr>
                <p:nvPr/>
              </p:nvSpPr>
              <p:spPr bwMode="auto">
                <a:xfrm>
                  <a:off x="1979" y="1910"/>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6" name="Line 64"/>
                <p:cNvSpPr>
                  <a:spLocks noChangeShapeType="1"/>
                </p:cNvSpPr>
                <p:nvPr/>
              </p:nvSpPr>
              <p:spPr bwMode="auto">
                <a:xfrm>
                  <a:off x="2027" y="1943"/>
                  <a:ext cx="1" cy="41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7" name="Line 65"/>
                <p:cNvSpPr>
                  <a:spLocks noChangeShapeType="1"/>
                </p:cNvSpPr>
                <p:nvPr/>
              </p:nvSpPr>
              <p:spPr bwMode="auto">
                <a:xfrm flipH="1" flipV="1">
                  <a:off x="1979" y="2327"/>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8" name="Line 66"/>
                <p:cNvSpPr>
                  <a:spLocks noChangeShapeType="1"/>
                </p:cNvSpPr>
                <p:nvPr/>
              </p:nvSpPr>
              <p:spPr bwMode="auto">
                <a:xfrm flipV="1">
                  <a:off x="1927" y="1887"/>
                  <a:ext cx="1" cy="40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9" name="Line 67"/>
                <p:cNvSpPr>
                  <a:spLocks noChangeShapeType="1"/>
                </p:cNvSpPr>
                <p:nvPr/>
              </p:nvSpPr>
              <p:spPr bwMode="auto">
                <a:xfrm>
                  <a:off x="1927" y="1887"/>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0" name="Line 68"/>
                <p:cNvSpPr>
                  <a:spLocks noChangeShapeType="1"/>
                </p:cNvSpPr>
                <p:nvPr/>
              </p:nvSpPr>
              <p:spPr bwMode="auto">
                <a:xfrm>
                  <a:off x="1979" y="1920"/>
                  <a:ext cx="1" cy="40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1" name="Line 69"/>
                <p:cNvSpPr>
                  <a:spLocks noChangeShapeType="1"/>
                </p:cNvSpPr>
                <p:nvPr/>
              </p:nvSpPr>
              <p:spPr bwMode="auto">
                <a:xfrm flipH="1" flipV="1">
                  <a:off x="1927" y="2296"/>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2" name="Line 70"/>
                <p:cNvSpPr>
                  <a:spLocks noChangeShapeType="1"/>
                </p:cNvSpPr>
                <p:nvPr/>
              </p:nvSpPr>
              <p:spPr bwMode="auto">
                <a:xfrm flipV="1">
                  <a:off x="1879" y="1866"/>
                  <a:ext cx="1"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3" name="Line 71"/>
                <p:cNvSpPr>
                  <a:spLocks noChangeShapeType="1"/>
                </p:cNvSpPr>
                <p:nvPr/>
              </p:nvSpPr>
              <p:spPr bwMode="auto">
                <a:xfrm>
                  <a:off x="1879" y="1866"/>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4" name="Line 72"/>
                <p:cNvSpPr>
                  <a:spLocks noChangeShapeType="1"/>
                </p:cNvSpPr>
                <p:nvPr/>
              </p:nvSpPr>
              <p:spPr bwMode="auto">
                <a:xfrm>
                  <a:off x="1927" y="1897"/>
                  <a:ext cx="1"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5" name="Line 73"/>
                <p:cNvSpPr>
                  <a:spLocks noChangeShapeType="1"/>
                </p:cNvSpPr>
                <p:nvPr/>
              </p:nvSpPr>
              <p:spPr bwMode="auto">
                <a:xfrm flipH="1" flipV="1">
                  <a:off x="1879" y="2265"/>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6" name="Line 74"/>
                <p:cNvSpPr>
                  <a:spLocks noChangeShapeType="1"/>
                </p:cNvSpPr>
                <p:nvPr/>
              </p:nvSpPr>
              <p:spPr bwMode="auto">
                <a:xfrm flipV="1">
                  <a:off x="1827" y="1843"/>
                  <a:ext cx="1" cy="3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7" name="Line 75"/>
                <p:cNvSpPr>
                  <a:spLocks noChangeShapeType="1"/>
                </p:cNvSpPr>
                <p:nvPr/>
              </p:nvSpPr>
              <p:spPr bwMode="auto">
                <a:xfrm>
                  <a:off x="1827" y="1843"/>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8" name="Line 76"/>
                <p:cNvSpPr>
                  <a:spLocks noChangeShapeType="1"/>
                </p:cNvSpPr>
                <p:nvPr/>
              </p:nvSpPr>
              <p:spPr bwMode="auto">
                <a:xfrm>
                  <a:off x="1879" y="1874"/>
                  <a:ext cx="1" cy="39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9" name="Line 77"/>
                <p:cNvSpPr>
                  <a:spLocks noChangeShapeType="1"/>
                </p:cNvSpPr>
                <p:nvPr/>
              </p:nvSpPr>
              <p:spPr bwMode="auto">
                <a:xfrm flipH="1" flipV="1">
                  <a:off x="1827" y="2231"/>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0" name="Line 78"/>
                <p:cNvSpPr>
                  <a:spLocks noChangeShapeType="1"/>
                </p:cNvSpPr>
                <p:nvPr/>
              </p:nvSpPr>
              <p:spPr bwMode="auto">
                <a:xfrm flipV="1">
                  <a:off x="1779" y="1820"/>
                  <a:ext cx="1" cy="37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1" name="Line 79"/>
                <p:cNvSpPr>
                  <a:spLocks noChangeShapeType="1"/>
                </p:cNvSpPr>
                <p:nvPr/>
              </p:nvSpPr>
              <p:spPr bwMode="auto">
                <a:xfrm>
                  <a:off x="1779" y="1820"/>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2" name="Line 80"/>
                <p:cNvSpPr>
                  <a:spLocks noChangeShapeType="1"/>
                </p:cNvSpPr>
                <p:nvPr/>
              </p:nvSpPr>
              <p:spPr bwMode="auto">
                <a:xfrm>
                  <a:off x="1827" y="1851"/>
                  <a:ext cx="1" cy="3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3" name="Line 81"/>
                <p:cNvSpPr>
                  <a:spLocks noChangeShapeType="1"/>
                </p:cNvSpPr>
                <p:nvPr/>
              </p:nvSpPr>
              <p:spPr bwMode="auto">
                <a:xfrm flipH="1" flipV="1">
                  <a:off x="1779" y="2199"/>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4" name="Line 82"/>
                <p:cNvSpPr>
                  <a:spLocks noChangeShapeType="1"/>
                </p:cNvSpPr>
                <p:nvPr/>
              </p:nvSpPr>
              <p:spPr bwMode="auto">
                <a:xfrm flipV="1">
                  <a:off x="1731" y="1797"/>
                  <a:ext cx="1" cy="37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5" name="Line 83"/>
                <p:cNvSpPr>
                  <a:spLocks noChangeShapeType="1"/>
                </p:cNvSpPr>
                <p:nvPr/>
              </p:nvSpPr>
              <p:spPr bwMode="auto">
                <a:xfrm>
                  <a:off x="1731" y="179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6" name="Line 84"/>
                <p:cNvSpPr>
                  <a:spLocks noChangeShapeType="1"/>
                </p:cNvSpPr>
                <p:nvPr/>
              </p:nvSpPr>
              <p:spPr bwMode="auto">
                <a:xfrm>
                  <a:off x="1779" y="1828"/>
                  <a:ext cx="1" cy="37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7" name="Line 85"/>
                <p:cNvSpPr>
                  <a:spLocks noChangeShapeType="1"/>
                </p:cNvSpPr>
                <p:nvPr/>
              </p:nvSpPr>
              <p:spPr bwMode="auto">
                <a:xfrm flipH="1" flipV="1">
                  <a:off x="1731" y="2168"/>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8" name="Line 86"/>
                <p:cNvSpPr>
                  <a:spLocks noChangeShapeType="1"/>
                </p:cNvSpPr>
                <p:nvPr/>
              </p:nvSpPr>
              <p:spPr bwMode="auto">
                <a:xfrm flipV="1">
                  <a:off x="1679" y="1774"/>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9" name="Line 87"/>
                <p:cNvSpPr>
                  <a:spLocks noChangeShapeType="1"/>
                </p:cNvSpPr>
                <p:nvPr/>
              </p:nvSpPr>
              <p:spPr bwMode="auto">
                <a:xfrm>
                  <a:off x="1679" y="1774"/>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0" name="Line 88"/>
                <p:cNvSpPr>
                  <a:spLocks noChangeShapeType="1"/>
                </p:cNvSpPr>
                <p:nvPr/>
              </p:nvSpPr>
              <p:spPr bwMode="auto">
                <a:xfrm>
                  <a:off x="1731" y="1805"/>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1" name="Line 89"/>
                <p:cNvSpPr>
                  <a:spLocks noChangeShapeType="1"/>
                </p:cNvSpPr>
                <p:nvPr/>
              </p:nvSpPr>
              <p:spPr bwMode="auto">
                <a:xfrm flipH="1" flipV="1">
                  <a:off x="1679" y="213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2" name="Line 90"/>
                <p:cNvSpPr>
                  <a:spLocks noChangeShapeType="1"/>
                </p:cNvSpPr>
                <p:nvPr/>
              </p:nvSpPr>
              <p:spPr bwMode="auto">
                <a:xfrm flipV="1">
                  <a:off x="2729" y="2384"/>
                  <a:ext cx="1" cy="2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3" name="Line 91"/>
                <p:cNvSpPr>
                  <a:spLocks noChangeShapeType="1"/>
                </p:cNvSpPr>
                <p:nvPr/>
              </p:nvSpPr>
              <p:spPr bwMode="auto">
                <a:xfrm flipV="1">
                  <a:off x="4324" y="1357"/>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4" name="Line 92"/>
                <p:cNvSpPr>
                  <a:spLocks noChangeShapeType="1"/>
                </p:cNvSpPr>
                <p:nvPr/>
              </p:nvSpPr>
              <p:spPr bwMode="auto">
                <a:xfrm flipV="1">
                  <a:off x="4324" y="1326"/>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5" name="Line 93"/>
                <p:cNvSpPr>
                  <a:spLocks noChangeShapeType="1"/>
                </p:cNvSpPr>
                <p:nvPr/>
              </p:nvSpPr>
              <p:spPr bwMode="auto">
                <a:xfrm>
                  <a:off x="4375" y="1326"/>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6" name="Line 94"/>
                <p:cNvSpPr>
                  <a:spLocks noChangeShapeType="1"/>
                </p:cNvSpPr>
                <p:nvPr/>
              </p:nvSpPr>
              <p:spPr bwMode="auto">
                <a:xfrm flipH="1">
                  <a:off x="4324" y="1685"/>
                  <a:ext cx="51"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7" name="Line 95"/>
                <p:cNvSpPr>
                  <a:spLocks noChangeShapeType="1"/>
                </p:cNvSpPr>
                <p:nvPr/>
              </p:nvSpPr>
              <p:spPr bwMode="auto">
                <a:xfrm flipV="1">
                  <a:off x="4275" y="1392"/>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8" name="Line 96"/>
                <p:cNvSpPr>
                  <a:spLocks noChangeShapeType="1"/>
                </p:cNvSpPr>
                <p:nvPr/>
              </p:nvSpPr>
              <p:spPr bwMode="auto">
                <a:xfrm flipV="1">
                  <a:off x="4275" y="1357"/>
                  <a:ext cx="49"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9" name="Line 97"/>
                <p:cNvSpPr>
                  <a:spLocks noChangeShapeType="1"/>
                </p:cNvSpPr>
                <p:nvPr/>
              </p:nvSpPr>
              <p:spPr bwMode="auto">
                <a:xfrm>
                  <a:off x="4324" y="1357"/>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0" name="Line 98"/>
                <p:cNvSpPr>
                  <a:spLocks noChangeShapeType="1"/>
                </p:cNvSpPr>
                <p:nvPr/>
              </p:nvSpPr>
              <p:spPr bwMode="auto">
                <a:xfrm flipH="1">
                  <a:off x="4275" y="1720"/>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1" name="Line 99"/>
                <p:cNvSpPr>
                  <a:spLocks noChangeShapeType="1"/>
                </p:cNvSpPr>
                <p:nvPr/>
              </p:nvSpPr>
              <p:spPr bwMode="auto">
                <a:xfrm flipV="1">
                  <a:off x="4226" y="1423"/>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2" name="Line 100"/>
                <p:cNvSpPr>
                  <a:spLocks noChangeShapeType="1"/>
                </p:cNvSpPr>
                <p:nvPr/>
              </p:nvSpPr>
              <p:spPr bwMode="auto">
                <a:xfrm flipV="1">
                  <a:off x="4226" y="1392"/>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3" name="Line 101"/>
                <p:cNvSpPr>
                  <a:spLocks noChangeShapeType="1"/>
                </p:cNvSpPr>
                <p:nvPr/>
              </p:nvSpPr>
              <p:spPr bwMode="auto">
                <a:xfrm>
                  <a:off x="4275" y="1392"/>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4" name="Line 102"/>
                <p:cNvSpPr>
                  <a:spLocks noChangeShapeType="1"/>
                </p:cNvSpPr>
                <p:nvPr/>
              </p:nvSpPr>
              <p:spPr bwMode="auto">
                <a:xfrm flipH="1">
                  <a:off x="4226" y="1751"/>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5" name="Line 103"/>
                <p:cNvSpPr>
                  <a:spLocks noChangeShapeType="1"/>
                </p:cNvSpPr>
                <p:nvPr/>
              </p:nvSpPr>
              <p:spPr bwMode="auto">
                <a:xfrm flipV="1">
                  <a:off x="4176" y="1454"/>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6" name="Line 104"/>
                <p:cNvSpPr>
                  <a:spLocks noChangeShapeType="1"/>
                </p:cNvSpPr>
                <p:nvPr/>
              </p:nvSpPr>
              <p:spPr bwMode="auto">
                <a:xfrm flipV="1">
                  <a:off x="4176" y="1423"/>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7" name="Line 105"/>
                <p:cNvSpPr>
                  <a:spLocks noChangeShapeType="1"/>
                </p:cNvSpPr>
                <p:nvPr/>
              </p:nvSpPr>
              <p:spPr bwMode="auto">
                <a:xfrm>
                  <a:off x="4226" y="1423"/>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8" name="Line 106"/>
                <p:cNvSpPr>
                  <a:spLocks noChangeShapeType="1"/>
                </p:cNvSpPr>
                <p:nvPr/>
              </p:nvSpPr>
              <p:spPr bwMode="auto">
                <a:xfrm flipH="1">
                  <a:off x="4176" y="1782"/>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9" name="Line 107"/>
                <p:cNvSpPr>
                  <a:spLocks noChangeShapeType="1"/>
                </p:cNvSpPr>
                <p:nvPr/>
              </p:nvSpPr>
              <p:spPr bwMode="auto">
                <a:xfrm flipV="1">
                  <a:off x="4124" y="1488"/>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0" name="Line 108"/>
                <p:cNvSpPr>
                  <a:spLocks noChangeShapeType="1"/>
                </p:cNvSpPr>
                <p:nvPr/>
              </p:nvSpPr>
              <p:spPr bwMode="auto">
                <a:xfrm flipV="1">
                  <a:off x="4124" y="1454"/>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1" name="Line 109"/>
                <p:cNvSpPr>
                  <a:spLocks noChangeShapeType="1"/>
                </p:cNvSpPr>
                <p:nvPr/>
              </p:nvSpPr>
              <p:spPr bwMode="auto">
                <a:xfrm>
                  <a:off x="4176" y="1454"/>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2" name="Line 110"/>
                <p:cNvSpPr>
                  <a:spLocks noChangeShapeType="1"/>
                </p:cNvSpPr>
                <p:nvPr/>
              </p:nvSpPr>
              <p:spPr bwMode="auto">
                <a:xfrm flipH="1">
                  <a:off x="4124" y="1814"/>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3" name="Line 111"/>
                <p:cNvSpPr>
                  <a:spLocks noChangeShapeType="1"/>
                </p:cNvSpPr>
                <p:nvPr/>
              </p:nvSpPr>
              <p:spPr bwMode="auto">
                <a:xfrm flipV="1">
                  <a:off x="4076" y="1517"/>
                  <a:ext cx="1" cy="3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4" name="Line 112"/>
                <p:cNvSpPr>
                  <a:spLocks noChangeShapeType="1"/>
                </p:cNvSpPr>
                <p:nvPr/>
              </p:nvSpPr>
              <p:spPr bwMode="auto">
                <a:xfrm flipV="1">
                  <a:off x="4076" y="1488"/>
                  <a:ext cx="48"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5" name="Line 113"/>
                <p:cNvSpPr>
                  <a:spLocks noChangeShapeType="1"/>
                </p:cNvSpPr>
                <p:nvPr/>
              </p:nvSpPr>
              <p:spPr bwMode="auto">
                <a:xfrm>
                  <a:off x="4124" y="1488"/>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6" name="Line 114"/>
                <p:cNvSpPr>
                  <a:spLocks noChangeShapeType="1"/>
                </p:cNvSpPr>
                <p:nvPr/>
              </p:nvSpPr>
              <p:spPr bwMode="auto">
                <a:xfrm flipH="1">
                  <a:off x="4076" y="1848"/>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7" name="Line 115"/>
                <p:cNvSpPr>
                  <a:spLocks noChangeShapeType="1"/>
                </p:cNvSpPr>
                <p:nvPr/>
              </p:nvSpPr>
              <p:spPr bwMode="auto">
                <a:xfrm flipV="1">
                  <a:off x="4026" y="1551"/>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8" name="Line 116"/>
                <p:cNvSpPr>
                  <a:spLocks noChangeShapeType="1"/>
                </p:cNvSpPr>
                <p:nvPr/>
              </p:nvSpPr>
              <p:spPr bwMode="auto">
                <a:xfrm flipV="1">
                  <a:off x="4026" y="1517"/>
                  <a:ext cx="50"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9" name="Line 117"/>
                <p:cNvSpPr>
                  <a:spLocks noChangeShapeType="1"/>
                </p:cNvSpPr>
                <p:nvPr/>
              </p:nvSpPr>
              <p:spPr bwMode="auto">
                <a:xfrm>
                  <a:off x="4076" y="1517"/>
                  <a:ext cx="1" cy="3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0" name="Line 118"/>
                <p:cNvSpPr>
                  <a:spLocks noChangeShapeType="1"/>
                </p:cNvSpPr>
                <p:nvPr/>
              </p:nvSpPr>
              <p:spPr bwMode="auto">
                <a:xfrm flipH="1">
                  <a:off x="4026" y="1879"/>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1" name="Line 119"/>
                <p:cNvSpPr>
                  <a:spLocks noChangeShapeType="1"/>
                </p:cNvSpPr>
                <p:nvPr/>
              </p:nvSpPr>
              <p:spPr bwMode="auto">
                <a:xfrm flipV="1">
                  <a:off x="3976" y="1582"/>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2" name="Line 120"/>
                <p:cNvSpPr>
                  <a:spLocks noChangeShapeType="1"/>
                </p:cNvSpPr>
                <p:nvPr/>
              </p:nvSpPr>
              <p:spPr bwMode="auto">
                <a:xfrm flipV="1">
                  <a:off x="3976" y="1551"/>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3" name="Line 121"/>
                <p:cNvSpPr>
                  <a:spLocks noChangeShapeType="1"/>
                </p:cNvSpPr>
                <p:nvPr/>
              </p:nvSpPr>
              <p:spPr bwMode="auto">
                <a:xfrm>
                  <a:off x="4026" y="1551"/>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4" name="Line 122"/>
                <p:cNvSpPr>
                  <a:spLocks noChangeShapeType="1"/>
                </p:cNvSpPr>
                <p:nvPr/>
              </p:nvSpPr>
              <p:spPr bwMode="auto">
                <a:xfrm flipH="1">
                  <a:off x="3976" y="1910"/>
                  <a:ext cx="50"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5" name="Line 123"/>
                <p:cNvSpPr>
                  <a:spLocks noChangeShapeType="1"/>
                </p:cNvSpPr>
                <p:nvPr/>
              </p:nvSpPr>
              <p:spPr bwMode="auto">
                <a:xfrm flipV="1">
                  <a:off x="3928" y="1614"/>
                  <a:ext cx="1" cy="3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6" name="Line 124"/>
                <p:cNvSpPr>
                  <a:spLocks noChangeShapeType="1"/>
                </p:cNvSpPr>
                <p:nvPr/>
              </p:nvSpPr>
              <p:spPr bwMode="auto">
                <a:xfrm flipV="1">
                  <a:off x="3928" y="1582"/>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7" name="Line 125"/>
                <p:cNvSpPr>
                  <a:spLocks noChangeShapeType="1"/>
                </p:cNvSpPr>
                <p:nvPr/>
              </p:nvSpPr>
              <p:spPr bwMode="auto">
                <a:xfrm>
                  <a:off x="3976" y="1582"/>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8" name="Line 126"/>
                <p:cNvSpPr>
                  <a:spLocks noChangeShapeType="1"/>
                </p:cNvSpPr>
                <p:nvPr/>
              </p:nvSpPr>
              <p:spPr bwMode="auto">
                <a:xfrm flipH="1">
                  <a:off x="3928" y="1943"/>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9" name="Line 127"/>
                <p:cNvSpPr>
                  <a:spLocks noChangeShapeType="1"/>
                </p:cNvSpPr>
                <p:nvPr/>
              </p:nvSpPr>
              <p:spPr bwMode="auto">
                <a:xfrm flipV="1">
                  <a:off x="3876" y="1649"/>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0" name="Line 128"/>
                <p:cNvSpPr>
                  <a:spLocks noChangeShapeType="1"/>
                </p:cNvSpPr>
                <p:nvPr/>
              </p:nvSpPr>
              <p:spPr bwMode="auto">
                <a:xfrm flipV="1">
                  <a:off x="3876" y="1614"/>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1" name="Line 129"/>
                <p:cNvSpPr>
                  <a:spLocks noChangeShapeType="1"/>
                </p:cNvSpPr>
                <p:nvPr/>
              </p:nvSpPr>
              <p:spPr bwMode="auto">
                <a:xfrm>
                  <a:off x="3928" y="1614"/>
                  <a:ext cx="1" cy="3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2" name="Line 130"/>
                <p:cNvSpPr>
                  <a:spLocks noChangeShapeType="1"/>
                </p:cNvSpPr>
                <p:nvPr/>
              </p:nvSpPr>
              <p:spPr bwMode="auto">
                <a:xfrm flipH="1">
                  <a:off x="3876" y="1976"/>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3" name="Line 131"/>
                <p:cNvSpPr>
                  <a:spLocks noChangeShapeType="1"/>
                </p:cNvSpPr>
                <p:nvPr/>
              </p:nvSpPr>
              <p:spPr bwMode="auto">
                <a:xfrm flipV="1">
                  <a:off x="3824" y="1680"/>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4" name="Line 132"/>
                <p:cNvSpPr>
                  <a:spLocks noChangeShapeType="1"/>
                </p:cNvSpPr>
                <p:nvPr/>
              </p:nvSpPr>
              <p:spPr bwMode="auto">
                <a:xfrm flipV="1">
                  <a:off x="3824" y="1649"/>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5" name="Line 133"/>
                <p:cNvSpPr>
                  <a:spLocks noChangeShapeType="1"/>
                </p:cNvSpPr>
                <p:nvPr/>
              </p:nvSpPr>
              <p:spPr bwMode="auto">
                <a:xfrm>
                  <a:off x="3876" y="1649"/>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6" name="Line 134"/>
                <p:cNvSpPr>
                  <a:spLocks noChangeShapeType="1"/>
                </p:cNvSpPr>
                <p:nvPr/>
              </p:nvSpPr>
              <p:spPr bwMode="auto">
                <a:xfrm flipH="1">
                  <a:off x="3824" y="2008"/>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7" name="Line 135"/>
                <p:cNvSpPr>
                  <a:spLocks noChangeShapeType="1"/>
                </p:cNvSpPr>
                <p:nvPr/>
              </p:nvSpPr>
              <p:spPr bwMode="auto">
                <a:xfrm flipV="1">
                  <a:off x="3776" y="1711"/>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8" name="Line 136"/>
                <p:cNvSpPr>
                  <a:spLocks noChangeShapeType="1"/>
                </p:cNvSpPr>
                <p:nvPr/>
              </p:nvSpPr>
              <p:spPr bwMode="auto">
                <a:xfrm flipV="1">
                  <a:off x="3776" y="1680"/>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9" name="Line 137"/>
                <p:cNvSpPr>
                  <a:spLocks noChangeShapeType="1"/>
                </p:cNvSpPr>
                <p:nvPr/>
              </p:nvSpPr>
              <p:spPr bwMode="auto">
                <a:xfrm>
                  <a:off x="3824" y="1680"/>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0" name="Line 138"/>
                <p:cNvSpPr>
                  <a:spLocks noChangeShapeType="1"/>
                </p:cNvSpPr>
                <p:nvPr/>
              </p:nvSpPr>
              <p:spPr bwMode="auto">
                <a:xfrm flipH="1">
                  <a:off x="3776" y="2039"/>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1" name="Line 139"/>
                <p:cNvSpPr>
                  <a:spLocks noChangeShapeType="1"/>
                </p:cNvSpPr>
                <p:nvPr/>
              </p:nvSpPr>
              <p:spPr bwMode="auto">
                <a:xfrm flipV="1">
                  <a:off x="3728" y="1743"/>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2" name="Line 140"/>
                <p:cNvSpPr>
                  <a:spLocks noChangeShapeType="1"/>
                </p:cNvSpPr>
                <p:nvPr/>
              </p:nvSpPr>
              <p:spPr bwMode="auto">
                <a:xfrm flipV="1">
                  <a:off x="3728" y="1711"/>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3" name="Line 141"/>
                <p:cNvSpPr>
                  <a:spLocks noChangeShapeType="1"/>
                </p:cNvSpPr>
                <p:nvPr/>
              </p:nvSpPr>
              <p:spPr bwMode="auto">
                <a:xfrm>
                  <a:off x="3776" y="1711"/>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4" name="Line 142"/>
                <p:cNvSpPr>
                  <a:spLocks noChangeShapeType="1"/>
                </p:cNvSpPr>
                <p:nvPr/>
              </p:nvSpPr>
              <p:spPr bwMode="auto">
                <a:xfrm flipH="1">
                  <a:off x="3728" y="2071"/>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5" name="Line 143"/>
                <p:cNvSpPr>
                  <a:spLocks noChangeShapeType="1"/>
                </p:cNvSpPr>
                <p:nvPr/>
              </p:nvSpPr>
              <p:spPr bwMode="auto">
                <a:xfrm flipV="1">
                  <a:off x="3676" y="1774"/>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6" name="Line 144"/>
                <p:cNvSpPr>
                  <a:spLocks noChangeShapeType="1"/>
                </p:cNvSpPr>
                <p:nvPr/>
              </p:nvSpPr>
              <p:spPr bwMode="auto">
                <a:xfrm flipV="1">
                  <a:off x="3676" y="1743"/>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7" name="Line 145"/>
                <p:cNvSpPr>
                  <a:spLocks noChangeShapeType="1"/>
                </p:cNvSpPr>
                <p:nvPr/>
              </p:nvSpPr>
              <p:spPr bwMode="auto">
                <a:xfrm>
                  <a:off x="3728" y="1743"/>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8" name="Line 146"/>
                <p:cNvSpPr>
                  <a:spLocks noChangeShapeType="1"/>
                </p:cNvSpPr>
                <p:nvPr/>
              </p:nvSpPr>
              <p:spPr bwMode="auto">
                <a:xfrm flipH="1">
                  <a:off x="3676" y="2102"/>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9" name="Line 147"/>
                <p:cNvSpPr>
                  <a:spLocks noChangeShapeType="1"/>
                </p:cNvSpPr>
                <p:nvPr/>
              </p:nvSpPr>
              <p:spPr bwMode="auto">
                <a:xfrm flipV="1">
                  <a:off x="3624" y="1808"/>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0" name="Line 148"/>
                <p:cNvSpPr>
                  <a:spLocks noChangeShapeType="1"/>
                </p:cNvSpPr>
                <p:nvPr/>
              </p:nvSpPr>
              <p:spPr bwMode="auto">
                <a:xfrm flipV="1">
                  <a:off x="3624" y="1774"/>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1" name="Line 149"/>
                <p:cNvSpPr>
                  <a:spLocks noChangeShapeType="1"/>
                </p:cNvSpPr>
                <p:nvPr/>
              </p:nvSpPr>
              <p:spPr bwMode="auto">
                <a:xfrm>
                  <a:off x="3676" y="1774"/>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2" name="Line 150"/>
                <p:cNvSpPr>
                  <a:spLocks noChangeShapeType="1"/>
                </p:cNvSpPr>
                <p:nvPr/>
              </p:nvSpPr>
              <p:spPr bwMode="auto">
                <a:xfrm flipH="1">
                  <a:off x="3624" y="213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3" name="Line 151"/>
                <p:cNvSpPr>
                  <a:spLocks noChangeShapeType="1"/>
                </p:cNvSpPr>
                <p:nvPr/>
              </p:nvSpPr>
              <p:spPr bwMode="auto">
                <a:xfrm flipV="1">
                  <a:off x="3576" y="1839"/>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4" name="Line 152"/>
                <p:cNvSpPr>
                  <a:spLocks noChangeShapeType="1"/>
                </p:cNvSpPr>
                <p:nvPr/>
              </p:nvSpPr>
              <p:spPr bwMode="auto">
                <a:xfrm flipV="1">
                  <a:off x="3576" y="1808"/>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5" name="Line 153"/>
                <p:cNvSpPr>
                  <a:spLocks noChangeShapeType="1"/>
                </p:cNvSpPr>
                <p:nvPr/>
              </p:nvSpPr>
              <p:spPr bwMode="auto">
                <a:xfrm>
                  <a:off x="3624" y="1808"/>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6" name="Line 154"/>
                <p:cNvSpPr>
                  <a:spLocks noChangeShapeType="1"/>
                </p:cNvSpPr>
                <p:nvPr/>
              </p:nvSpPr>
              <p:spPr bwMode="auto">
                <a:xfrm flipH="1">
                  <a:off x="3576" y="2168"/>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7" name="Line 155"/>
                <p:cNvSpPr>
                  <a:spLocks noChangeShapeType="1"/>
                </p:cNvSpPr>
                <p:nvPr/>
              </p:nvSpPr>
              <p:spPr bwMode="auto">
                <a:xfrm flipV="1">
                  <a:off x="3528" y="1870"/>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8" name="Line 156"/>
                <p:cNvSpPr>
                  <a:spLocks noChangeShapeType="1"/>
                </p:cNvSpPr>
                <p:nvPr/>
              </p:nvSpPr>
              <p:spPr bwMode="auto">
                <a:xfrm flipV="1">
                  <a:off x="3528" y="1839"/>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9" name="Line 157"/>
                <p:cNvSpPr>
                  <a:spLocks noChangeShapeType="1"/>
                </p:cNvSpPr>
                <p:nvPr/>
              </p:nvSpPr>
              <p:spPr bwMode="auto">
                <a:xfrm>
                  <a:off x="3576" y="1839"/>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0" name="Line 158"/>
                <p:cNvSpPr>
                  <a:spLocks noChangeShapeType="1"/>
                </p:cNvSpPr>
                <p:nvPr/>
              </p:nvSpPr>
              <p:spPr bwMode="auto">
                <a:xfrm flipH="1">
                  <a:off x="3528" y="2199"/>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1" name="Line 159"/>
                <p:cNvSpPr>
                  <a:spLocks noChangeShapeType="1"/>
                </p:cNvSpPr>
                <p:nvPr/>
              </p:nvSpPr>
              <p:spPr bwMode="auto">
                <a:xfrm flipV="1">
                  <a:off x="3476" y="1905"/>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2" name="Line 160"/>
                <p:cNvSpPr>
                  <a:spLocks noChangeShapeType="1"/>
                </p:cNvSpPr>
                <p:nvPr/>
              </p:nvSpPr>
              <p:spPr bwMode="auto">
                <a:xfrm flipV="1">
                  <a:off x="3476" y="1870"/>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3" name="Line 161"/>
                <p:cNvSpPr>
                  <a:spLocks noChangeShapeType="1"/>
                </p:cNvSpPr>
                <p:nvPr/>
              </p:nvSpPr>
              <p:spPr bwMode="auto">
                <a:xfrm>
                  <a:off x="3528" y="1870"/>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4" name="Line 162"/>
                <p:cNvSpPr>
                  <a:spLocks noChangeShapeType="1"/>
                </p:cNvSpPr>
                <p:nvPr/>
              </p:nvSpPr>
              <p:spPr bwMode="auto">
                <a:xfrm flipH="1">
                  <a:off x="3476" y="2231"/>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5" name="Line 163"/>
                <p:cNvSpPr>
                  <a:spLocks noChangeShapeType="1"/>
                </p:cNvSpPr>
                <p:nvPr/>
              </p:nvSpPr>
              <p:spPr bwMode="auto">
                <a:xfrm flipV="1">
                  <a:off x="3428" y="1937"/>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6" name="Line 164"/>
                <p:cNvSpPr>
                  <a:spLocks noChangeShapeType="1"/>
                </p:cNvSpPr>
                <p:nvPr/>
              </p:nvSpPr>
              <p:spPr bwMode="auto">
                <a:xfrm flipV="1">
                  <a:off x="3428" y="1905"/>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7" name="Line 165"/>
                <p:cNvSpPr>
                  <a:spLocks noChangeShapeType="1"/>
                </p:cNvSpPr>
                <p:nvPr/>
              </p:nvSpPr>
              <p:spPr bwMode="auto">
                <a:xfrm>
                  <a:off x="3476" y="1905"/>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8" name="Line 166"/>
                <p:cNvSpPr>
                  <a:spLocks noChangeShapeType="1"/>
                </p:cNvSpPr>
                <p:nvPr/>
              </p:nvSpPr>
              <p:spPr bwMode="auto">
                <a:xfrm flipH="1">
                  <a:off x="3428" y="2265"/>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9" name="Line 167"/>
                <p:cNvSpPr>
                  <a:spLocks noChangeShapeType="1"/>
                </p:cNvSpPr>
                <p:nvPr/>
              </p:nvSpPr>
              <p:spPr bwMode="auto">
                <a:xfrm flipV="1">
                  <a:off x="3376" y="1968"/>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0" name="Line 168"/>
                <p:cNvSpPr>
                  <a:spLocks noChangeShapeType="1"/>
                </p:cNvSpPr>
                <p:nvPr/>
              </p:nvSpPr>
              <p:spPr bwMode="auto">
                <a:xfrm flipV="1">
                  <a:off x="3376" y="193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1" name="Line 169"/>
                <p:cNvSpPr>
                  <a:spLocks noChangeShapeType="1"/>
                </p:cNvSpPr>
                <p:nvPr/>
              </p:nvSpPr>
              <p:spPr bwMode="auto">
                <a:xfrm>
                  <a:off x="3428" y="1937"/>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2" name="Line 170"/>
                <p:cNvSpPr>
                  <a:spLocks noChangeShapeType="1"/>
                </p:cNvSpPr>
                <p:nvPr/>
              </p:nvSpPr>
              <p:spPr bwMode="auto">
                <a:xfrm flipH="1">
                  <a:off x="3376" y="2296"/>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3" name="Line 171"/>
                <p:cNvSpPr>
                  <a:spLocks noChangeShapeType="1"/>
                </p:cNvSpPr>
                <p:nvPr/>
              </p:nvSpPr>
              <p:spPr bwMode="auto">
                <a:xfrm flipV="1">
                  <a:off x="3326" y="1999"/>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4" name="Line 172"/>
                <p:cNvSpPr>
                  <a:spLocks noChangeShapeType="1"/>
                </p:cNvSpPr>
                <p:nvPr/>
              </p:nvSpPr>
              <p:spPr bwMode="auto">
                <a:xfrm flipV="1">
                  <a:off x="3326" y="1968"/>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5" name="Line 173"/>
                <p:cNvSpPr>
                  <a:spLocks noChangeShapeType="1"/>
                </p:cNvSpPr>
                <p:nvPr/>
              </p:nvSpPr>
              <p:spPr bwMode="auto">
                <a:xfrm>
                  <a:off x="3376" y="1968"/>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6" name="Line 174"/>
                <p:cNvSpPr>
                  <a:spLocks noChangeShapeType="1"/>
                </p:cNvSpPr>
                <p:nvPr/>
              </p:nvSpPr>
              <p:spPr bwMode="auto">
                <a:xfrm flipH="1">
                  <a:off x="3326" y="2327"/>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7" name="Line 175"/>
                <p:cNvSpPr>
                  <a:spLocks noChangeShapeType="1"/>
                </p:cNvSpPr>
                <p:nvPr/>
              </p:nvSpPr>
              <p:spPr bwMode="auto">
                <a:xfrm flipV="1">
                  <a:off x="3276" y="2031"/>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8" name="Line 176"/>
                <p:cNvSpPr>
                  <a:spLocks noChangeShapeType="1"/>
                </p:cNvSpPr>
                <p:nvPr/>
              </p:nvSpPr>
              <p:spPr bwMode="auto">
                <a:xfrm flipV="1">
                  <a:off x="3276" y="1999"/>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9" name="Line 177"/>
                <p:cNvSpPr>
                  <a:spLocks noChangeShapeType="1"/>
                </p:cNvSpPr>
                <p:nvPr/>
              </p:nvSpPr>
              <p:spPr bwMode="auto">
                <a:xfrm>
                  <a:off x="3326" y="1999"/>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0" name="Line 178"/>
                <p:cNvSpPr>
                  <a:spLocks noChangeShapeType="1"/>
                </p:cNvSpPr>
                <p:nvPr/>
              </p:nvSpPr>
              <p:spPr bwMode="auto">
                <a:xfrm flipH="1">
                  <a:off x="3276" y="2359"/>
                  <a:ext cx="50"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1" name="Line 179"/>
                <p:cNvSpPr>
                  <a:spLocks noChangeShapeType="1"/>
                </p:cNvSpPr>
                <p:nvPr/>
              </p:nvSpPr>
              <p:spPr bwMode="auto">
                <a:xfrm flipV="1">
                  <a:off x="3228" y="2065"/>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2" name="Line 180"/>
                <p:cNvSpPr>
                  <a:spLocks noChangeShapeType="1"/>
                </p:cNvSpPr>
                <p:nvPr/>
              </p:nvSpPr>
              <p:spPr bwMode="auto">
                <a:xfrm flipV="1">
                  <a:off x="3228" y="2031"/>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3" name="Line 181"/>
                <p:cNvSpPr>
                  <a:spLocks noChangeShapeType="1"/>
                </p:cNvSpPr>
                <p:nvPr/>
              </p:nvSpPr>
              <p:spPr bwMode="auto">
                <a:xfrm>
                  <a:off x="3276" y="2031"/>
                  <a:ext cx="1" cy="36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4" name="Line 182"/>
                <p:cNvSpPr>
                  <a:spLocks noChangeShapeType="1"/>
                </p:cNvSpPr>
                <p:nvPr/>
              </p:nvSpPr>
              <p:spPr bwMode="auto">
                <a:xfrm flipH="1">
                  <a:off x="3228" y="239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5" name="Line 183"/>
                <p:cNvSpPr>
                  <a:spLocks noChangeShapeType="1"/>
                </p:cNvSpPr>
                <p:nvPr/>
              </p:nvSpPr>
              <p:spPr bwMode="auto">
                <a:xfrm flipV="1">
                  <a:off x="3176" y="2096"/>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6" name="Line 184"/>
                <p:cNvSpPr>
                  <a:spLocks noChangeShapeType="1"/>
                </p:cNvSpPr>
                <p:nvPr/>
              </p:nvSpPr>
              <p:spPr bwMode="auto">
                <a:xfrm flipV="1">
                  <a:off x="3176" y="2065"/>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7" name="Line 185"/>
                <p:cNvSpPr>
                  <a:spLocks noChangeShapeType="1"/>
                </p:cNvSpPr>
                <p:nvPr/>
              </p:nvSpPr>
              <p:spPr bwMode="auto">
                <a:xfrm>
                  <a:off x="3228" y="2065"/>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8" name="Line 186"/>
                <p:cNvSpPr>
                  <a:spLocks noChangeShapeType="1"/>
                </p:cNvSpPr>
                <p:nvPr/>
              </p:nvSpPr>
              <p:spPr bwMode="auto">
                <a:xfrm flipH="1">
                  <a:off x="3176" y="2425"/>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9" name="Line 187"/>
                <p:cNvSpPr>
                  <a:spLocks noChangeShapeType="1"/>
                </p:cNvSpPr>
                <p:nvPr/>
              </p:nvSpPr>
              <p:spPr bwMode="auto">
                <a:xfrm flipV="1">
                  <a:off x="3126" y="2127"/>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0" name="Line 188"/>
                <p:cNvSpPr>
                  <a:spLocks noChangeShapeType="1"/>
                </p:cNvSpPr>
                <p:nvPr/>
              </p:nvSpPr>
              <p:spPr bwMode="auto">
                <a:xfrm flipV="1">
                  <a:off x="3126" y="2096"/>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1" name="Line 189"/>
                <p:cNvSpPr>
                  <a:spLocks noChangeShapeType="1"/>
                </p:cNvSpPr>
                <p:nvPr/>
              </p:nvSpPr>
              <p:spPr bwMode="auto">
                <a:xfrm>
                  <a:off x="3176" y="2096"/>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2" name="Line 190"/>
                <p:cNvSpPr>
                  <a:spLocks noChangeShapeType="1"/>
                </p:cNvSpPr>
                <p:nvPr/>
              </p:nvSpPr>
              <p:spPr bwMode="auto">
                <a:xfrm flipH="1">
                  <a:off x="3126" y="2456"/>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3" name="Line 191"/>
                <p:cNvSpPr>
                  <a:spLocks noChangeShapeType="1"/>
                </p:cNvSpPr>
                <p:nvPr/>
              </p:nvSpPr>
              <p:spPr bwMode="auto">
                <a:xfrm flipV="1">
                  <a:off x="3077" y="2162"/>
                  <a:ext cx="1" cy="3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4" name="Line 192"/>
                <p:cNvSpPr>
                  <a:spLocks noChangeShapeType="1"/>
                </p:cNvSpPr>
                <p:nvPr/>
              </p:nvSpPr>
              <p:spPr bwMode="auto">
                <a:xfrm flipV="1">
                  <a:off x="3077" y="2127"/>
                  <a:ext cx="49"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5" name="Line 193"/>
                <p:cNvSpPr>
                  <a:spLocks noChangeShapeType="1"/>
                </p:cNvSpPr>
                <p:nvPr/>
              </p:nvSpPr>
              <p:spPr bwMode="auto">
                <a:xfrm>
                  <a:off x="3126" y="2127"/>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6" name="Line 194"/>
                <p:cNvSpPr>
                  <a:spLocks noChangeShapeType="1"/>
                </p:cNvSpPr>
                <p:nvPr/>
              </p:nvSpPr>
              <p:spPr bwMode="auto">
                <a:xfrm flipV="1">
                  <a:off x="3028" y="2193"/>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7" name="Line 195"/>
                <p:cNvSpPr>
                  <a:spLocks noChangeShapeType="1"/>
                </p:cNvSpPr>
                <p:nvPr/>
              </p:nvSpPr>
              <p:spPr bwMode="auto">
                <a:xfrm flipV="1">
                  <a:off x="3028" y="2162"/>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8" name="Line 196"/>
                <p:cNvSpPr>
                  <a:spLocks noChangeShapeType="1"/>
                </p:cNvSpPr>
                <p:nvPr/>
              </p:nvSpPr>
              <p:spPr bwMode="auto">
                <a:xfrm flipH="1">
                  <a:off x="3028" y="2521"/>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9" name="Line 197"/>
                <p:cNvSpPr>
                  <a:spLocks noChangeShapeType="1"/>
                </p:cNvSpPr>
                <p:nvPr/>
              </p:nvSpPr>
              <p:spPr bwMode="auto">
                <a:xfrm flipV="1">
                  <a:off x="2978" y="2193"/>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0" name="Line 198"/>
                <p:cNvSpPr>
                  <a:spLocks noChangeShapeType="1"/>
                </p:cNvSpPr>
                <p:nvPr/>
              </p:nvSpPr>
              <p:spPr bwMode="auto">
                <a:xfrm>
                  <a:off x="3028" y="2193"/>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1" name="Line 199"/>
                <p:cNvSpPr>
                  <a:spLocks noChangeShapeType="1"/>
                </p:cNvSpPr>
                <p:nvPr/>
              </p:nvSpPr>
              <p:spPr bwMode="auto">
                <a:xfrm flipH="1">
                  <a:off x="2978" y="2553"/>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2" name="Line 200"/>
                <p:cNvSpPr>
                  <a:spLocks noChangeShapeType="1"/>
                </p:cNvSpPr>
                <p:nvPr/>
              </p:nvSpPr>
              <p:spPr bwMode="auto">
                <a:xfrm flipH="1">
                  <a:off x="2928" y="2584"/>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3" name="Line 201"/>
                <p:cNvSpPr>
                  <a:spLocks noChangeShapeType="1"/>
                </p:cNvSpPr>
                <p:nvPr/>
              </p:nvSpPr>
              <p:spPr bwMode="auto">
                <a:xfrm flipH="1">
                  <a:off x="2878" y="2616"/>
                  <a:ext cx="50"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4" name="Line 202"/>
                <p:cNvSpPr>
                  <a:spLocks noChangeShapeType="1"/>
                </p:cNvSpPr>
                <p:nvPr/>
              </p:nvSpPr>
              <p:spPr bwMode="auto">
                <a:xfrm flipH="1">
                  <a:off x="2826" y="2650"/>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5" name="Line 203"/>
                <p:cNvSpPr>
                  <a:spLocks noChangeShapeType="1"/>
                </p:cNvSpPr>
                <p:nvPr/>
              </p:nvSpPr>
              <p:spPr bwMode="auto">
                <a:xfrm flipV="1">
                  <a:off x="2678" y="2415"/>
                  <a:ext cx="1" cy="36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6" name="Line 204"/>
                <p:cNvSpPr>
                  <a:spLocks noChangeShapeType="1"/>
                </p:cNvSpPr>
                <p:nvPr/>
              </p:nvSpPr>
              <p:spPr bwMode="auto">
                <a:xfrm>
                  <a:off x="2729" y="2384"/>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7" name="Line 205"/>
                <p:cNvSpPr>
                  <a:spLocks noChangeShapeType="1"/>
                </p:cNvSpPr>
                <p:nvPr/>
              </p:nvSpPr>
              <p:spPr bwMode="auto">
                <a:xfrm flipH="1">
                  <a:off x="2678" y="2744"/>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8" name="Line 206"/>
                <p:cNvSpPr>
                  <a:spLocks noChangeShapeType="1"/>
                </p:cNvSpPr>
                <p:nvPr/>
              </p:nvSpPr>
              <p:spPr bwMode="auto">
                <a:xfrm flipH="1" flipV="1">
                  <a:off x="3476" y="1171"/>
                  <a:ext cx="32"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9" name="Line 207"/>
                <p:cNvSpPr>
                  <a:spLocks noChangeShapeType="1"/>
                </p:cNvSpPr>
                <p:nvPr/>
              </p:nvSpPr>
              <p:spPr bwMode="auto">
                <a:xfrm flipH="1" flipV="1">
                  <a:off x="3445" y="1157"/>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0" name="Line 208"/>
                <p:cNvSpPr>
                  <a:spLocks noChangeShapeType="1"/>
                </p:cNvSpPr>
                <p:nvPr/>
              </p:nvSpPr>
              <p:spPr bwMode="auto">
                <a:xfrm flipV="1">
                  <a:off x="3445" y="1125"/>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1" name="Line 209"/>
                <p:cNvSpPr>
                  <a:spLocks noChangeShapeType="1"/>
                </p:cNvSpPr>
                <p:nvPr/>
              </p:nvSpPr>
              <p:spPr bwMode="auto">
                <a:xfrm>
                  <a:off x="3493" y="1125"/>
                  <a:ext cx="35"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grpSp>
          <p:grpSp>
            <p:nvGrpSpPr>
              <p:cNvPr id="32" name="Group 210"/>
              <p:cNvGrpSpPr>
                <a:grpSpLocks/>
              </p:cNvGrpSpPr>
              <p:nvPr/>
            </p:nvGrpSpPr>
            <p:grpSpPr bwMode="auto">
              <a:xfrm>
                <a:off x="2147" y="900"/>
                <a:ext cx="1760" cy="1131"/>
                <a:chOff x="2147" y="900"/>
                <a:chExt cx="1760" cy="1131"/>
              </a:xfrm>
            </p:grpSpPr>
            <p:sp>
              <p:nvSpPr>
                <p:cNvPr id="332" name="Line 211"/>
                <p:cNvSpPr>
                  <a:spLocks noChangeShapeType="1"/>
                </p:cNvSpPr>
                <p:nvPr/>
              </p:nvSpPr>
              <p:spPr bwMode="auto">
                <a:xfrm>
                  <a:off x="3528" y="1140"/>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3" name="Line 212"/>
                <p:cNvSpPr>
                  <a:spLocks noChangeShapeType="1"/>
                </p:cNvSpPr>
                <p:nvPr/>
              </p:nvSpPr>
              <p:spPr bwMode="auto">
                <a:xfrm flipH="1">
                  <a:off x="3508" y="1166"/>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4" name="Line 213"/>
                <p:cNvSpPr>
                  <a:spLocks noChangeShapeType="1"/>
                </p:cNvSpPr>
                <p:nvPr/>
              </p:nvSpPr>
              <p:spPr bwMode="auto">
                <a:xfrm flipH="1" flipV="1">
                  <a:off x="3528" y="1140"/>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5" name="Line 214"/>
                <p:cNvSpPr>
                  <a:spLocks noChangeShapeType="1"/>
                </p:cNvSpPr>
                <p:nvPr/>
              </p:nvSpPr>
              <p:spPr bwMode="auto">
                <a:xfrm flipH="1" flipV="1">
                  <a:off x="3493" y="1125"/>
                  <a:ext cx="35"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6" name="Line 215"/>
                <p:cNvSpPr>
                  <a:spLocks noChangeShapeType="1"/>
                </p:cNvSpPr>
                <p:nvPr/>
              </p:nvSpPr>
              <p:spPr bwMode="auto">
                <a:xfrm flipV="1">
                  <a:off x="3493" y="1092"/>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7" name="Line 216"/>
                <p:cNvSpPr>
                  <a:spLocks noChangeShapeType="1"/>
                </p:cNvSpPr>
                <p:nvPr/>
              </p:nvSpPr>
              <p:spPr bwMode="auto">
                <a:xfrm>
                  <a:off x="3545" y="1092"/>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8" name="Line 217"/>
                <p:cNvSpPr>
                  <a:spLocks noChangeShapeType="1"/>
                </p:cNvSpPr>
                <p:nvPr/>
              </p:nvSpPr>
              <p:spPr bwMode="auto">
                <a:xfrm>
                  <a:off x="3576" y="1106"/>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9" name="Line 218"/>
                <p:cNvSpPr>
                  <a:spLocks noChangeShapeType="1"/>
                </p:cNvSpPr>
                <p:nvPr/>
              </p:nvSpPr>
              <p:spPr bwMode="auto">
                <a:xfrm flipH="1">
                  <a:off x="3559" y="1131"/>
                  <a:ext cx="48"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0" name="Line 219"/>
                <p:cNvSpPr>
                  <a:spLocks noChangeShapeType="1"/>
                </p:cNvSpPr>
                <p:nvPr/>
              </p:nvSpPr>
              <p:spPr bwMode="auto">
                <a:xfrm flipH="1" flipV="1">
                  <a:off x="3576" y="1106"/>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1" name="Line 220"/>
                <p:cNvSpPr>
                  <a:spLocks noChangeShapeType="1"/>
                </p:cNvSpPr>
                <p:nvPr/>
              </p:nvSpPr>
              <p:spPr bwMode="auto">
                <a:xfrm flipH="1" flipV="1">
                  <a:off x="3545" y="1092"/>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2" name="Line 221"/>
                <p:cNvSpPr>
                  <a:spLocks noChangeShapeType="1"/>
                </p:cNvSpPr>
                <p:nvPr/>
              </p:nvSpPr>
              <p:spPr bwMode="auto">
                <a:xfrm flipV="1">
                  <a:off x="3545" y="1060"/>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3" name="Line 222"/>
                <p:cNvSpPr>
                  <a:spLocks noChangeShapeType="1"/>
                </p:cNvSpPr>
                <p:nvPr/>
              </p:nvSpPr>
              <p:spPr bwMode="auto">
                <a:xfrm>
                  <a:off x="3593" y="1060"/>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4" name="Line 223"/>
                <p:cNvSpPr>
                  <a:spLocks noChangeShapeType="1"/>
                </p:cNvSpPr>
                <p:nvPr/>
              </p:nvSpPr>
              <p:spPr bwMode="auto">
                <a:xfrm>
                  <a:off x="3624" y="1075"/>
                  <a:ext cx="33"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5" name="Line 224"/>
                <p:cNvSpPr>
                  <a:spLocks noChangeShapeType="1"/>
                </p:cNvSpPr>
                <p:nvPr/>
              </p:nvSpPr>
              <p:spPr bwMode="auto">
                <a:xfrm flipH="1">
                  <a:off x="3607" y="1100"/>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6" name="Line 225"/>
                <p:cNvSpPr>
                  <a:spLocks noChangeShapeType="1"/>
                </p:cNvSpPr>
                <p:nvPr/>
              </p:nvSpPr>
              <p:spPr bwMode="auto">
                <a:xfrm flipH="1" flipV="1">
                  <a:off x="3624" y="1075"/>
                  <a:ext cx="33"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7" name="Line 226"/>
                <p:cNvSpPr>
                  <a:spLocks noChangeShapeType="1"/>
                </p:cNvSpPr>
                <p:nvPr/>
              </p:nvSpPr>
              <p:spPr bwMode="auto">
                <a:xfrm flipH="1" flipV="1">
                  <a:off x="3593" y="1060"/>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8" name="Line 227"/>
                <p:cNvSpPr>
                  <a:spLocks noChangeShapeType="1"/>
                </p:cNvSpPr>
                <p:nvPr/>
              </p:nvSpPr>
              <p:spPr bwMode="auto">
                <a:xfrm flipV="1">
                  <a:off x="3593" y="1029"/>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49" name="Line 228"/>
                <p:cNvSpPr>
                  <a:spLocks noChangeShapeType="1"/>
                </p:cNvSpPr>
                <p:nvPr/>
              </p:nvSpPr>
              <p:spPr bwMode="auto">
                <a:xfrm>
                  <a:off x="3645" y="1029"/>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0" name="Line 229"/>
                <p:cNvSpPr>
                  <a:spLocks noChangeShapeType="1"/>
                </p:cNvSpPr>
                <p:nvPr/>
              </p:nvSpPr>
              <p:spPr bwMode="auto">
                <a:xfrm>
                  <a:off x="3676" y="1043"/>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1" name="Line 230"/>
                <p:cNvSpPr>
                  <a:spLocks noChangeShapeType="1"/>
                </p:cNvSpPr>
                <p:nvPr/>
              </p:nvSpPr>
              <p:spPr bwMode="auto">
                <a:xfrm flipH="1">
                  <a:off x="3657" y="1069"/>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2" name="Line 231"/>
                <p:cNvSpPr>
                  <a:spLocks noChangeShapeType="1"/>
                </p:cNvSpPr>
                <p:nvPr/>
              </p:nvSpPr>
              <p:spPr bwMode="auto">
                <a:xfrm flipH="1" flipV="1">
                  <a:off x="3676" y="1043"/>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3" name="Line 232"/>
                <p:cNvSpPr>
                  <a:spLocks noChangeShapeType="1"/>
                </p:cNvSpPr>
                <p:nvPr/>
              </p:nvSpPr>
              <p:spPr bwMode="auto">
                <a:xfrm flipH="1" flipV="1">
                  <a:off x="3645" y="1029"/>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4" name="Line 233"/>
                <p:cNvSpPr>
                  <a:spLocks noChangeShapeType="1"/>
                </p:cNvSpPr>
                <p:nvPr/>
              </p:nvSpPr>
              <p:spPr bwMode="auto">
                <a:xfrm flipV="1">
                  <a:off x="3645" y="995"/>
                  <a:ext cx="51"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5" name="Line 234"/>
                <p:cNvSpPr>
                  <a:spLocks noChangeShapeType="1"/>
                </p:cNvSpPr>
                <p:nvPr/>
              </p:nvSpPr>
              <p:spPr bwMode="auto">
                <a:xfrm>
                  <a:off x="3696" y="995"/>
                  <a:ext cx="32"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6" name="Line 235"/>
                <p:cNvSpPr>
                  <a:spLocks noChangeShapeType="1"/>
                </p:cNvSpPr>
                <p:nvPr/>
              </p:nvSpPr>
              <p:spPr bwMode="auto">
                <a:xfrm>
                  <a:off x="3728" y="1008"/>
                  <a:ext cx="31"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7" name="Line 236"/>
                <p:cNvSpPr>
                  <a:spLocks noChangeShapeType="1"/>
                </p:cNvSpPr>
                <p:nvPr/>
              </p:nvSpPr>
              <p:spPr bwMode="auto">
                <a:xfrm flipH="1">
                  <a:off x="3707" y="1037"/>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8" name="Line 237"/>
                <p:cNvSpPr>
                  <a:spLocks noChangeShapeType="1"/>
                </p:cNvSpPr>
                <p:nvPr/>
              </p:nvSpPr>
              <p:spPr bwMode="auto">
                <a:xfrm flipH="1" flipV="1">
                  <a:off x="3728" y="1008"/>
                  <a:ext cx="31"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9" name="Line 238"/>
                <p:cNvSpPr>
                  <a:spLocks noChangeShapeType="1"/>
                </p:cNvSpPr>
                <p:nvPr/>
              </p:nvSpPr>
              <p:spPr bwMode="auto">
                <a:xfrm flipH="1" flipV="1">
                  <a:off x="3696" y="995"/>
                  <a:ext cx="32"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0" name="Line 239"/>
                <p:cNvSpPr>
                  <a:spLocks noChangeShapeType="1"/>
                </p:cNvSpPr>
                <p:nvPr/>
              </p:nvSpPr>
              <p:spPr bwMode="auto">
                <a:xfrm flipV="1">
                  <a:off x="3696" y="964"/>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1" name="Line 240"/>
                <p:cNvSpPr>
                  <a:spLocks noChangeShapeType="1"/>
                </p:cNvSpPr>
                <p:nvPr/>
              </p:nvSpPr>
              <p:spPr bwMode="auto">
                <a:xfrm>
                  <a:off x="3745" y="964"/>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2" name="Line 241"/>
                <p:cNvSpPr>
                  <a:spLocks noChangeShapeType="1"/>
                </p:cNvSpPr>
                <p:nvPr/>
              </p:nvSpPr>
              <p:spPr bwMode="auto">
                <a:xfrm>
                  <a:off x="3776" y="977"/>
                  <a:ext cx="31"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3" name="Line 242"/>
                <p:cNvSpPr>
                  <a:spLocks noChangeShapeType="1"/>
                </p:cNvSpPr>
                <p:nvPr/>
              </p:nvSpPr>
              <p:spPr bwMode="auto">
                <a:xfrm flipH="1">
                  <a:off x="3759" y="1004"/>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4" name="Line 243"/>
                <p:cNvSpPr>
                  <a:spLocks noChangeShapeType="1"/>
                </p:cNvSpPr>
                <p:nvPr/>
              </p:nvSpPr>
              <p:spPr bwMode="auto">
                <a:xfrm flipH="1" flipV="1">
                  <a:off x="3776" y="977"/>
                  <a:ext cx="31"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5" name="Line 244"/>
                <p:cNvSpPr>
                  <a:spLocks noChangeShapeType="1"/>
                </p:cNvSpPr>
                <p:nvPr/>
              </p:nvSpPr>
              <p:spPr bwMode="auto">
                <a:xfrm flipH="1" flipV="1">
                  <a:off x="3745" y="964"/>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6" name="Line 245"/>
                <p:cNvSpPr>
                  <a:spLocks noChangeShapeType="1"/>
                </p:cNvSpPr>
                <p:nvPr/>
              </p:nvSpPr>
              <p:spPr bwMode="auto">
                <a:xfrm flipV="1">
                  <a:off x="3745" y="931"/>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7" name="Line 246"/>
                <p:cNvSpPr>
                  <a:spLocks noChangeShapeType="1"/>
                </p:cNvSpPr>
                <p:nvPr/>
              </p:nvSpPr>
              <p:spPr bwMode="auto">
                <a:xfrm>
                  <a:off x="3793" y="931"/>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8" name="Line 247"/>
                <p:cNvSpPr>
                  <a:spLocks noChangeShapeType="1"/>
                </p:cNvSpPr>
                <p:nvPr/>
              </p:nvSpPr>
              <p:spPr bwMode="auto">
                <a:xfrm>
                  <a:off x="3824" y="946"/>
                  <a:ext cx="35"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9" name="Line 248"/>
                <p:cNvSpPr>
                  <a:spLocks noChangeShapeType="1"/>
                </p:cNvSpPr>
                <p:nvPr/>
              </p:nvSpPr>
              <p:spPr bwMode="auto">
                <a:xfrm flipH="1">
                  <a:off x="3807" y="972"/>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0" name="Line 249"/>
                <p:cNvSpPr>
                  <a:spLocks noChangeShapeType="1"/>
                </p:cNvSpPr>
                <p:nvPr/>
              </p:nvSpPr>
              <p:spPr bwMode="auto">
                <a:xfrm flipH="1" flipV="1">
                  <a:off x="3824" y="946"/>
                  <a:ext cx="35"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1" name="Line 250"/>
                <p:cNvSpPr>
                  <a:spLocks noChangeShapeType="1"/>
                </p:cNvSpPr>
                <p:nvPr/>
              </p:nvSpPr>
              <p:spPr bwMode="auto">
                <a:xfrm flipH="1" flipV="1">
                  <a:off x="3793" y="931"/>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2" name="Line 251"/>
                <p:cNvSpPr>
                  <a:spLocks noChangeShapeType="1"/>
                </p:cNvSpPr>
                <p:nvPr/>
              </p:nvSpPr>
              <p:spPr bwMode="auto">
                <a:xfrm flipV="1">
                  <a:off x="3793" y="900"/>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3" name="Line 252"/>
                <p:cNvSpPr>
                  <a:spLocks noChangeShapeType="1"/>
                </p:cNvSpPr>
                <p:nvPr/>
              </p:nvSpPr>
              <p:spPr bwMode="auto">
                <a:xfrm>
                  <a:off x="3845" y="900"/>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4" name="Line 253"/>
                <p:cNvSpPr>
                  <a:spLocks noChangeShapeType="1"/>
                </p:cNvSpPr>
                <p:nvPr/>
              </p:nvSpPr>
              <p:spPr bwMode="auto">
                <a:xfrm>
                  <a:off x="3876" y="914"/>
                  <a:ext cx="31"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5" name="Line 254"/>
                <p:cNvSpPr>
                  <a:spLocks noChangeShapeType="1"/>
                </p:cNvSpPr>
                <p:nvPr/>
              </p:nvSpPr>
              <p:spPr bwMode="auto">
                <a:xfrm flipH="1">
                  <a:off x="3859" y="941"/>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6" name="Line 255"/>
                <p:cNvSpPr>
                  <a:spLocks noChangeShapeType="1"/>
                </p:cNvSpPr>
                <p:nvPr/>
              </p:nvSpPr>
              <p:spPr bwMode="auto">
                <a:xfrm flipH="1" flipV="1">
                  <a:off x="3028" y="1459"/>
                  <a:ext cx="32"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7" name="Line 256"/>
                <p:cNvSpPr>
                  <a:spLocks noChangeShapeType="1"/>
                </p:cNvSpPr>
                <p:nvPr/>
              </p:nvSpPr>
              <p:spPr bwMode="auto">
                <a:xfrm flipH="1" flipV="1">
                  <a:off x="2995" y="1446"/>
                  <a:ext cx="33"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8" name="Line 257"/>
                <p:cNvSpPr>
                  <a:spLocks noChangeShapeType="1"/>
                </p:cNvSpPr>
                <p:nvPr/>
              </p:nvSpPr>
              <p:spPr bwMode="auto">
                <a:xfrm flipV="1">
                  <a:off x="2995" y="1415"/>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9" name="Line 258"/>
                <p:cNvSpPr>
                  <a:spLocks noChangeShapeType="1"/>
                </p:cNvSpPr>
                <p:nvPr/>
              </p:nvSpPr>
              <p:spPr bwMode="auto">
                <a:xfrm>
                  <a:off x="3045" y="1415"/>
                  <a:ext cx="32"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0" name="Line 259"/>
                <p:cNvSpPr>
                  <a:spLocks noChangeShapeType="1"/>
                </p:cNvSpPr>
                <p:nvPr/>
              </p:nvSpPr>
              <p:spPr bwMode="auto">
                <a:xfrm>
                  <a:off x="3077" y="1428"/>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1" name="Line 260"/>
                <p:cNvSpPr>
                  <a:spLocks noChangeShapeType="1"/>
                </p:cNvSpPr>
                <p:nvPr/>
              </p:nvSpPr>
              <p:spPr bwMode="auto">
                <a:xfrm flipH="1">
                  <a:off x="3060" y="1454"/>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2" name="Line 261"/>
                <p:cNvSpPr>
                  <a:spLocks noChangeShapeType="1"/>
                </p:cNvSpPr>
                <p:nvPr/>
              </p:nvSpPr>
              <p:spPr bwMode="auto">
                <a:xfrm flipH="1" flipV="1">
                  <a:off x="3077" y="1428"/>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3" name="Line 262"/>
                <p:cNvSpPr>
                  <a:spLocks noChangeShapeType="1"/>
                </p:cNvSpPr>
                <p:nvPr/>
              </p:nvSpPr>
              <p:spPr bwMode="auto">
                <a:xfrm flipH="1" flipV="1">
                  <a:off x="3045" y="1415"/>
                  <a:ext cx="32"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4" name="Line 263"/>
                <p:cNvSpPr>
                  <a:spLocks noChangeShapeType="1"/>
                </p:cNvSpPr>
                <p:nvPr/>
              </p:nvSpPr>
              <p:spPr bwMode="auto">
                <a:xfrm flipV="1">
                  <a:off x="3045" y="1380"/>
                  <a:ext cx="49"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5" name="Line 264"/>
                <p:cNvSpPr>
                  <a:spLocks noChangeShapeType="1"/>
                </p:cNvSpPr>
                <p:nvPr/>
              </p:nvSpPr>
              <p:spPr bwMode="auto">
                <a:xfrm>
                  <a:off x="3094" y="1380"/>
                  <a:ext cx="32" cy="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6" name="Line 265"/>
                <p:cNvSpPr>
                  <a:spLocks noChangeShapeType="1"/>
                </p:cNvSpPr>
                <p:nvPr/>
              </p:nvSpPr>
              <p:spPr bwMode="auto">
                <a:xfrm>
                  <a:off x="3126" y="1397"/>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7" name="Line 266"/>
                <p:cNvSpPr>
                  <a:spLocks noChangeShapeType="1"/>
                </p:cNvSpPr>
                <p:nvPr/>
              </p:nvSpPr>
              <p:spPr bwMode="auto">
                <a:xfrm flipH="1">
                  <a:off x="3108" y="1423"/>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8" name="Line 267"/>
                <p:cNvSpPr>
                  <a:spLocks noChangeShapeType="1"/>
                </p:cNvSpPr>
                <p:nvPr/>
              </p:nvSpPr>
              <p:spPr bwMode="auto">
                <a:xfrm flipH="1" flipV="1">
                  <a:off x="3126" y="1397"/>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9" name="Line 268"/>
                <p:cNvSpPr>
                  <a:spLocks noChangeShapeType="1"/>
                </p:cNvSpPr>
                <p:nvPr/>
              </p:nvSpPr>
              <p:spPr bwMode="auto">
                <a:xfrm flipH="1" flipV="1">
                  <a:off x="3094" y="1380"/>
                  <a:ext cx="32" cy="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0" name="Line 269"/>
                <p:cNvSpPr>
                  <a:spLocks noChangeShapeType="1"/>
                </p:cNvSpPr>
                <p:nvPr/>
              </p:nvSpPr>
              <p:spPr bwMode="auto">
                <a:xfrm flipV="1">
                  <a:off x="3094" y="1348"/>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1" name="Line 270"/>
                <p:cNvSpPr>
                  <a:spLocks noChangeShapeType="1"/>
                </p:cNvSpPr>
                <p:nvPr/>
              </p:nvSpPr>
              <p:spPr bwMode="auto">
                <a:xfrm>
                  <a:off x="3145" y="1348"/>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2" name="Line 271"/>
                <p:cNvSpPr>
                  <a:spLocks noChangeShapeType="1"/>
                </p:cNvSpPr>
                <p:nvPr/>
              </p:nvSpPr>
              <p:spPr bwMode="auto">
                <a:xfrm>
                  <a:off x="3176" y="1363"/>
                  <a:ext cx="32"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3" name="Line 272"/>
                <p:cNvSpPr>
                  <a:spLocks noChangeShapeType="1"/>
                </p:cNvSpPr>
                <p:nvPr/>
              </p:nvSpPr>
              <p:spPr bwMode="auto">
                <a:xfrm flipH="1">
                  <a:off x="3157" y="1388"/>
                  <a:ext cx="51"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4" name="Line 273"/>
                <p:cNvSpPr>
                  <a:spLocks noChangeShapeType="1"/>
                </p:cNvSpPr>
                <p:nvPr/>
              </p:nvSpPr>
              <p:spPr bwMode="auto">
                <a:xfrm flipH="1" flipV="1">
                  <a:off x="3176" y="1363"/>
                  <a:ext cx="32"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5" name="Line 274"/>
                <p:cNvSpPr>
                  <a:spLocks noChangeShapeType="1"/>
                </p:cNvSpPr>
                <p:nvPr/>
              </p:nvSpPr>
              <p:spPr bwMode="auto">
                <a:xfrm flipH="1" flipV="1">
                  <a:off x="3145" y="1348"/>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6" name="Line 275"/>
                <p:cNvSpPr>
                  <a:spLocks noChangeShapeType="1"/>
                </p:cNvSpPr>
                <p:nvPr/>
              </p:nvSpPr>
              <p:spPr bwMode="auto">
                <a:xfrm flipV="1">
                  <a:off x="3145" y="131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7" name="Line 276"/>
                <p:cNvSpPr>
                  <a:spLocks noChangeShapeType="1"/>
                </p:cNvSpPr>
                <p:nvPr/>
              </p:nvSpPr>
              <p:spPr bwMode="auto">
                <a:xfrm>
                  <a:off x="3197" y="1317"/>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8" name="Line 277"/>
                <p:cNvSpPr>
                  <a:spLocks noChangeShapeType="1"/>
                </p:cNvSpPr>
                <p:nvPr/>
              </p:nvSpPr>
              <p:spPr bwMode="auto">
                <a:xfrm>
                  <a:off x="3228" y="1331"/>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9" name="Line 278"/>
                <p:cNvSpPr>
                  <a:spLocks noChangeShapeType="1"/>
                </p:cNvSpPr>
                <p:nvPr/>
              </p:nvSpPr>
              <p:spPr bwMode="auto">
                <a:xfrm flipH="1">
                  <a:off x="3208" y="135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0" name="Line 279"/>
                <p:cNvSpPr>
                  <a:spLocks noChangeShapeType="1"/>
                </p:cNvSpPr>
                <p:nvPr/>
              </p:nvSpPr>
              <p:spPr bwMode="auto">
                <a:xfrm flipH="1" flipV="1">
                  <a:off x="3228" y="1331"/>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1" name="Line 280"/>
                <p:cNvSpPr>
                  <a:spLocks noChangeShapeType="1"/>
                </p:cNvSpPr>
                <p:nvPr/>
              </p:nvSpPr>
              <p:spPr bwMode="auto">
                <a:xfrm flipH="1" flipV="1">
                  <a:off x="3197" y="1317"/>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2" name="Line 281"/>
                <p:cNvSpPr>
                  <a:spLocks noChangeShapeType="1"/>
                </p:cNvSpPr>
                <p:nvPr/>
              </p:nvSpPr>
              <p:spPr bwMode="auto">
                <a:xfrm flipV="1">
                  <a:off x="3197" y="1286"/>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3" name="Line 282"/>
                <p:cNvSpPr>
                  <a:spLocks noChangeShapeType="1"/>
                </p:cNvSpPr>
                <p:nvPr/>
              </p:nvSpPr>
              <p:spPr bwMode="auto">
                <a:xfrm>
                  <a:off x="3245" y="1286"/>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4" name="Line 283"/>
                <p:cNvSpPr>
                  <a:spLocks noChangeShapeType="1"/>
                </p:cNvSpPr>
                <p:nvPr/>
              </p:nvSpPr>
              <p:spPr bwMode="auto">
                <a:xfrm>
                  <a:off x="3276" y="1300"/>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5" name="Line 284"/>
                <p:cNvSpPr>
                  <a:spLocks noChangeShapeType="1"/>
                </p:cNvSpPr>
                <p:nvPr/>
              </p:nvSpPr>
              <p:spPr bwMode="auto">
                <a:xfrm flipH="1">
                  <a:off x="3260" y="1326"/>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6" name="Line 285"/>
                <p:cNvSpPr>
                  <a:spLocks noChangeShapeType="1"/>
                </p:cNvSpPr>
                <p:nvPr/>
              </p:nvSpPr>
              <p:spPr bwMode="auto">
                <a:xfrm flipH="1" flipV="1">
                  <a:off x="3276" y="1300"/>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7" name="Line 286"/>
                <p:cNvSpPr>
                  <a:spLocks noChangeShapeType="1"/>
                </p:cNvSpPr>
                <p:nvPr/>
              </p:nvSpPr>
              <p:spPr bwMode="auto">
                <a:xfrm flipH="1" flipV="1">
                  <a:off x="3245" y="1286"/>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8" name="Line 287"/>
                <p:cNvSpPr>
                  <a:spLocks noChangeShapeType="1"/>
                </p:cNvSpPr>
                <p:nvPr/>
              </p:nvSpPr>
              <p:spPr bwMode="auto">
                <a:xfrm flipV="1">
                  <a:off x="3245" y="1252"/>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9" name="Line 288"/>
                <p:cNvSpPr>
                  <a:spLocks noChangeShapeType="1"/>
                </p:cNvSpPr>
                <p:nvPr/>
              </p:nvSpPr>
              <p:spPr bwMode="auto">
                <a:xfrm>
                  <a:off x="3293" y="1252"/>
                  <a:ext cx="33"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0" name="Line 289"/>
                <p:cNvSpPr>
                  <a:spLocks noChangeShapeType="1"/>
                </p:cNvSpPr>
                <p:nvPr/>
              </p:nvSpPr>
              <p:spPr bwMode="auto">
                <a:xfrm>
                  <a:off x="3326" y="1265"/>
                  <a:ext cx="33"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1" name="Line 290"/>
                <p:cNvSpPr>
                  <a:spLocks noChangeShapeType="1"/>
                </p:cNvSpPr>
                <p:nvPr/>
              </p:nvSpPr>
              <p:spPr bwMode="auto">
                <a:xfrm flipH="1">
                  <a:off x="3308" y="1294"/>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2" name="Line 291"/>
                <p:cNvSpPr>
                  <a:spLocks noChangeShapeType="1"/>
                </p:cNvSpPr>
                <p:nvPr/>
              </p:nvSpPr>
              <p:spPr bwMode="auto">
                <a:xfrm flipH="1" flipV="1">
                  <a:off x="3326" y="1265"/>
                  <a:ext cx="33"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3" name="Line 292"/>
                <p:cNvSpPr>
                  <a:spLocks noChangeShapeType="1"/>
                </p:cNvSpPr>
                <p:nvPr/>
              </p:nvSpPr>
              <p:spPr bwMode="auto">
                <a:xfrm flipH="1" flipV="1">
                  <a:off x="3293" y="1252"/>
                  <a:ext cx="33"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4" name="Line 293"/>
                <p:cNvSpPr>
                  <a:spLocks noChangeShapeType="1"/>
                </p:cNvSpPr>
                <p:nvPr/>
              </p:nvSpPr>
              <p:spPr bwMode="auto">
                <a:xfrm flipV="1">
                  <a:off x="3293" y="1221"/>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5" name="Line 294"/>
                <p:cNvSpPr>
                  <a:spLocks noChangeShapeType="1"/>
                </p:cNvSpPr>
                <p:nvPr/>
              </p:nvSpPr>
              <p:spPr bwMode="auto">
                <a:xfrm>
                  <a:off x="3345" y="1221"/>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6" name="Line 295"/>
                <p:cNvSpPr>
                  <a:spLocks noChangeShapeType="1"/>
                </p:cNvSpPr>
                <p:nvPr/>
              </p:nvSpPr>
              <p:spPr bwMode="auto">
                <a:xfrm>
                  <a:off x="3376" y="1234"/>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7" name="Line 296"/>
                <p:cNvSpPr>
                  <a:spLocks noChangeShapeType="1"/>
                </p:cNvSpPr>
                <p:nvPr/>
              </p:nvSpPr>
              <p:spPr bwMode="auto">
                <a:xfrm flipH="1">
                  <a:off x="3359" y="1260"/>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8" name="Line 297"/>
                <p:cNvSpPr>
                  <a:spLocks noChangeShapeType="1"/>
                </p:cNvSpPr>
                <p:nvPr/>
              </p:nvSpPr>
              <p:spPr bwMode="auto">
                <a:xfrm flipH="1" flipV="1">
                  <a:off x="3376" y="1234"/>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9" name="Line 298"/>
                <p:cNvSpPr>
                  <a:spLocks noChangeShapeType="1"/>
                </p:cNvSpPr>
                <p:nvPr/>
              </p:nvSpPr>
              <p:spPr bwMode="auto">
                <a:xfrm flipH="1" flipV="1">
                  <a:off x="3345" y="1221"/>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0" name="Line 299"/>
                <p:cNvSpPr>
                  <a:spLocks noChangeShapeType="1"/>
                </p:cNvSpPr>
                <p:nvPr/>
              </p:nvSpPr>
              <p:spPr bwMode="auto">
                <a:xfrm flipV="1">
                  <a:off x="3345" y="1188"/>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1" name="Line 300"/>
                <p:cNvSpPr>
                  <a:spLocks noChangeShapeType="1"/>
                </p:cNvSpPr>
                <p:nvPr/>
              </p:nvSpPr>
              <p:spPr bwMode="auto">
                <a:xfrm>
                  <a:off x="3397" y="1188"/>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2" name="Line 301"/>
                <p:cNvSpPr>
                  <a:spLocks noChangeShapeType="1"/>
                </p:cNvSpPr>
                <p:nvPr/>
              </p:nvSpPr>
              <p:spPr bwMode="auto">
                <a:xfrm>
                  <a:off x="3428" y="1203"/>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3" name="Line 302"/>
                <p:cNvSpPr>
                  <a:spLocks noChangeShapeType="1"/>
                </p:cNvSpPr>
                <p:nvPr/>
              </p:nvSpPr>
              <p:spPr bwMode="auto">
                <a:xfrm flipH="1">
                  <a:off x="3408" y="1229"/>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4" name="Line 303"/>
                <p:cNvSpPr>
                  <a:spLocks noChangeShapeType="1"/>
                </p:cNvSpPr>
                <p:nvPr/>
              </p:nvSpPr>
              <p:spPr bwMode="auto">
                <a:xfrm flipH="1" flipV="1">
                  <a:off x="3428" y="1203"/>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5" name="Line 304"/>
                <p:cNvSpPr>
                  <a:spLocks noChangeShapeType="1"/>
                </p:cNvSpPr>
                <p:nvPr/>
              </p:nvSpPr>
              <p:spPr bwMode="auto">
                <a:xfrm flipH="1" flipV="1">
                  <a:off x="3397" y="1188"/>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6" name="Line 305"/>
                <p:cNvSpPr>
                  <a:spLocks noChangeShapeType="1"/>
                </p:cNvSpPr>
                <p:nvPr/>
              </p:nvSpPr>
              <p:spPr bwMode="auto">
                <a:xfrm flipV="1">
                  <a:off x="3397" y="115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7" name="Line 306"/>
                <p:cNvSpPr>
                  <a:spLocks noChangeShapeType="1"/>
                </p:cNvSpPr>
                <p:nvPr/>
              </p:nvSpPr>
              <p:spPr bwMode="auto">
                <a:xfrm>
                  <a:off x="3445" y="1157"/>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8" name="Line 307"/>
                <p:cNvSpPr>
                  <a:spLocks noChangeShapeType="1"/>
                </p:cNvSpPr>
                <p:nvPr/>
              </p:nvSpPr>
              <p:spPr bwMode="auto">
                <a:xfrm>
                  <a:off x="3476" y="1171"/>
                  <a:ext cx="32"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9" name="Line 308"/>
                <p:cNvSpPr>
                  <a:spLocks noChangeShapeType="1"/>
                </p:cNvSpPr>
                <p:nvPr/>
              </p:nvSpPr>
              <p:spPr bwMode="auto">
                <a:xfrm flipH="1">
                  <a:off x="3459" y="1198"/>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0" name="Line 309"/>
                <p:cNvSpPr>
                  <a:spLocks noChangeShapeType="1"/>
                </p:cNvSpPr>
                <p:nvPr/>
              </p:nvSpPr>
              <p:spPr bwMode="auto">
                <a:xfrm flipH="1" flipV="1">
                  <a:off x="2626" y="1716"/>
                  <a:ext cx="32"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1" name="Line 310"/>
                <p:cNvSpPr>
                  <a:spLocks noChangeShapeType="1"/>
                </p:cNvSpPr>
                <p:nvPr/>
              </p:nvSpPr>
              <p:spPr bwMode="auto">
                <a:xfrm flipH="1" flipV="1">
                  <a:off x="2595" y="1703"/>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2" name="Line 311"/>
                <p:cNvSpPr>
                  <a:spLocks noChangeShapeType="1"/>
                </p:cNvSpPr>
                <p:nvPr/>
              </p:nvSpPr>
              <p:spPr bwMode="auto">
                <a:xfrm flipV="1">
                  <a:off x="2595" y="1668"/>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3" name="Line 312"/>
                <p:cNvSpPr>
                  <a:spLocks noChangeShapeType="1"/>
                </p:cNvSpPr>
                <p:nvPr/>
              </p:nvSpPr>
              <p:spPr bwMode="auto">
                <a:xfrm>
                  <a:off x="2647" y="1668"/>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4" name="Line 313"/>
                <p:cNvSpPr>
                  <a:spLocks noChangeShapeType="1"/>
                </p:cNvSpPr>
                <p:nvPr/>
              </p:nvSpPr>
              <p:spPr bwMode="auto">
                <a:xfrm>
                  <a:off x="2678" y="1682"/>
                  <a:ext cx="31"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5" name="Line 314"/>
                <p:cNvSpPr>
                  <a:spLocks noChangeShapeType="1"/>
                </p:cNvSpPr>
                <p:nvPr/>
              </p:nvSpPr>
              <p:spPr bwMode="auto">
                <a:xfrm flipH="1">
                  <a:off x="2658" y="1711"/>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6" name="Line 315"/>
                <p:cNvSpPr>
                  <a:spLocks noChangeShapeType="1"/>
                </p:cNvSpPr>
                <p:nvPr/>
              </p:nvSpPr>
              <p:spPr bwMode="auto">
                <a:xfrm flipH="1" flipV="1">
                  <a:off x="2678" y="1682"/>
                  <a:ext cx="31"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7" name="Line 316"/>
                <p:cNvSpPr>
                  <a:spLocks noChangeShapeType="1"/>
                </p:cNvSpPr>
                <p:nvPr/>
              </p:nvSpPr>
              <p:spPr bwMode="auto">
                <a:xfrm flipH="1" flipV="1">
                  <a:off x="2647" y="1668"/>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8" name="Line 317"/>
                <p:cNvSpPr>
                  <a:spLocks noChangeShapeType="1"/>
                </p:cNvSpPr>
                <p:nvPr/>
              </p:nvSpPr>
              <p:spPr bwMode="auto">
                <a:xfrm flipV="1">
                  <a:off x="2647" y="163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9" name="Line 318"/>
                <p:cNvSpPr>
                  <a:spLocks noChangeShapeType="1"/>
                </p:cNvSpPr>
                <p:nvPr/>
              </p:nvSpPr>
              <p:spPr bwMode="auto">
                <a:xfrm>
                  <a:off x="2695" y="1637"/>
                  <a:ext cx="34" cy="1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0" name="Line 319"/>
                <p:cNvSpPr>
                  <a:spLocks noChangeShapeType="1"/>
                </p:cNvSpPr>
                <p:nvPr/>
              </p:nvSpPr>
              <p:spPr bwMode="auto">
                <a:xfrm>
                  <a:off x="2729" y="1653"/>
                  <a:ext cx="31" cy="2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1" name="Line 320"/>
                <p:cNvSpPr>
                  <a:spLocks noChangeShapeType="1"/>
                </p:cNvSpPr>
                <p:nvPr/>
              </p:nvSpPr>
              <p:spPr bwMode="auto">
                <a:xfrm flipH="1">
                  <a:off x="2709" y="1676"/>
                  <a:ext cx="51"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2" name="Line 321"/>
                <p:cNvSpPr>
                  <a:spLocks noChangeShapeType="1"/>
                </p:cNvSpPr>
                <p:nvPr/>
              </p:nvSpPr>
              <p:spPr bwMode="auto">
                <a:xfrm flipH="1" flipV="1">
                  <a:off x="2729" y="1653"/>
                  <a:ext cx="31" cy="2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3" name="Line 322"/>
                <p:cNvSpPr>
                  <a:spLocks noChangeShapeType="1"/>
                </p:cNvSpPr>
                <p:nvPr/>
              </p:nvSpPr>
              <p:spPr bwMode="auto">
                <a:xfrm flipH="1" flipV="1">
                  <a:off x="2695" y="1637"/>
                  <a:ext cx="34" cy="1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4" name="Line 323"/>
                <p:cNvSpPr>
                  <a:spLocks noChangeShapeType="1"/>
                </p:cNvSpPr>
                <p:nvPr/>
              </p:nvSpPr>
              <p:spPr bwMode="auto">
                <a:xfrm flipV="1">
                  <a:off x="2695" y="1605"/>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5" name="Line 324"/>
                <p:cNvSpPr>
                  <a:spLocks noChangeShapeType="1"/>
                </p:cNvSpPr>
                <p:nvPr/>
              </p:nvSpPr>
              <p:spPr bwMode="auto">
                <a:xfrm>
                  <a:off x="2747" y="1605"/>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6" name="Line 325"/>
                <p:cNvSpPr>
                  <a:spLocks noChangeShapeType="1"/>
                </p:cNvSpPr>
                <p:nvPr/>
              </p:nvSpPr>
              <p:spPr bwMode="auto">
                <a:xfrm>
                  <a:off x="2778" y="1620"/>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7" name="Line 326"/>
                <p:cNvSpPr>
                  <a:spLocks noChangeShapeType="1"/>
                </p:cNvSpPr>
                <p:nvPr/>
              </p:nvSpPr>
              <p:spPr bwMode="auto">
                <a:xfrm flipH="1">
                  <a:off x="2760" y="1645"/>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8" name="Line 327"/>
                <p:cNvSpPr>
                  <a:spLocks noChangeShapeType="1"/>
                </p:cNvSpPr>
                <p:nvPr/>
              </p:nvSpPr>
              <p:spPr bwMode="auto">
                <a:xfrm flipH="1" flipV="1">
                  <a:off x="2778" y="1620"/>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9" name="Line 328"/>
                <p:cNvSpPr>
                  <a:spLocks noChangeShapeType="1"/>
                </p:cNvSpPr>
                <p:nvPr/>
              </p:nvSpPr>
              <p:spPr bwMode="auto">
                <a:xfrm flipH="1" flipV="1">
                  <a:off x="2747" y="1605"/>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0" name="Line 329"/>
                <p:cNvSpPr>
                  <a:spLocks noChangeShapeType="1"/>
                </p:cNvSpPr>
                <p:nvPr/>
              </p:nvSpPr>
              <p:spPr bwMode="auto">
                <a:xfrm flipV="1">
                  <a:off x="2747" y="157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1" name="Line 330"/>
                <p:cNvSpPr>
                  <a:spLocks noChangeShapeType="1"/>
                </p:cNvSpPr>
                <p:nvPr/>
              </p:nvSpPr>
              <p:spPr bwMode="auto">
                <a:xfrm>
                  <a:off x="2795" y="1574"/>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2" name="Line 331"/>
                <p:cNvSpPr>
                  <a:spLocks noChangeShapeType="1"/>
                </p:cNvSpPr>
                <p:nvPr/>
              </p:nvSpPr>
              <p:spPr bwMode="auto">
                <a:xfrm>
                  <a:off x="2826" y="1588"/>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3" name="Line 332"/>
                <p:cNvSpPr>
                  <a:spLocks noChangeShapeType="1"/>
                </p:cNvSpPr>
                <p:nvPr/>
              </p:nvSpPr>
              <p:spPr bwMode="auto">
                <a:xfrm flipH="1">
                  <a:off x="2809" y="161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4" name="Line 333"/>
                <p:cNvSpPr>
                  <a:spLocks noChangeShapeType="1"/>
                </p:cNvSpPr>
                <p:nvPr/>
              </p:nvSpPr>
              <p:spPr bwMode="auto">
                <a:xfrm flipH="1" flipV="1">
                  <a:off x="2826" y="1588"/>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5" name="Line 334"/>
                <p:cNvSpPr>
                  <a:spLocks noChangeShapeType="1"/>
                </p:cNvSpPr>
                <p:nvPr/>
              </p:nvSpPr>
              <p:spPr bwMode="auto">
                <a:xfrm flipH="1" flipV="1">
                  <a:off x="2795" y="1574"/>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6" name="Line 335"/>
                <p:cNvSpPr>
                  <a:spLocks noChangeShapeType="1"/>
                </p:cNvSpPr>
                <p:nvPr/>
              </p:nvSpPr>
              <p:spPr bwMode="auto">
                <a:xfrm flipV="1">
                  <a:off x="2795" y="1543"/>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7" name="Line 336"/>
                <p:cNvSpPr>
                  <a:spLocks noChangeShapeType="1"/>
                </p:cNvSpPr>
                <p:nvPr/>
              </p:nvSpPr>
              <p:spPr bwMode="auto">
                <a:xfrm>
                  <a:off x="2845" y="1543"/>
                  <a:ext cx="33"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8" name="Line 337"/>
                <p:cNvSpPr>
                  <a:spLocks noChangeShapeType="1"/>
                </p:cNvSpPr>
                <p:nvPr/>
              </p:nvSpPr>
              <p:spPr bwMode="auto">
                <a:xfrm>
                  <a:off x="2878" y="1557"/>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9" name="Line 338"/>
                <p:cNvSpPr>
                  <a:spLocks noChangeShapeType="1"/>
                </p:cNvSpPr>
                <p:nvPr/>
              </p:nvSpPr>
              <p:spPr bwMode="auto">
                <a:xfrm flipH="1">
                  <a:off x="2857" y="1582"/>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0" name="Line 339"/>
                <p:cNvSpPr>
                  <a:spLocks noChangeShapeType="1"/>
                </p:cNvSpPr>
                <p:nvPr/>
              </p:nvSpPr>
              <p:spPr bwMode="auto">
                <a:xfrm flipH="1" flipV="1">
                  <a:off x="2878" y="1557"/>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1" name="Line 340"/>
                <p:cNvSpPr>
                  <a:spLocks noChangeShapeType="1"/>
                </p:cNvSpPr>
                <p:nvPr/>
              </p:nvSpPr>
              <p:spPr bwMode="auto">
                <a:xfrm flipH="1" flipV="1">
                  <a:off x="2845" y="1543"/>
                  <a:ext cx="33"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2" name="Line 341"/>
                <p:cNvSpPr>
                  <a:spLocks noChangeShapeType="1"/>
                </p:cNvSpPr>
                <p:nvPr/>
              </p:nvSpPr>
              <p:spPr bwMode="auto">
                <a:xfrm flipV="1">
                  <a:off x="2845" y="1509"/>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3" name="Line 342"/>
                <p:cNvSpPr>
                  <a:spLocks noChangeShapeType="1"/>
                </p:cNvSpPr>
                <p:nvPr/>
              </p:nvSpPr>
              <p:spPr bwMode="auto">
                <a:xfrm>
                  <a:off x="2897" y="1509"/>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4" name="Line 343"/>
                <p:cNvSpPr>
                  <a:spLocks noChangeShapeType="1"/>
                </p:cNvSpPr>
                <p:nvPr/>
              </p:nvSpPr>
              <p:spPr bwMode="auto">
                <a:xfrm>
                  <a:off x="2928" y="1522"/>
                  <a:ext cx="29"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5" name="Line 344"/>
                <p:cNvSpPr>
                  <a:spLocks noChangeShapeType="1"/>
                </p:cNvSpPr>
                <p:nvPr/>
              </p:nvSpPr>
              <p:spPr bwMode="auto">
                <a:xfrm flipH="1">
                  <a:off x="2909" y="1548"/>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6" name="Line 345"/>
                <p:cNvSpPr>
                  <a:spLocks noChangeShapeType="1"/>
                </p:cNvSpPr>
                <p:nvPr/>
              </p:nvSpPr>
              <p:spPr bwMode="auto">
                <a:xfrm flipH="1" flipV="1">
                  <a:off x="2928" y="1522"/>
                  <a:ext cx="29"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7" name="Line 346"/>
                <p:cNvSpPr>
                  <a:spLocks noChangeShapeType="1"/>
                </p:cNvSpPr>
                <p:nvPr/>
              </p:nvSpPr>
              <p:spPr bwMode="auto">
                <a:xfrm flipH="1" flipV="1">
                  <a:off x="2897" y="1509"/>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8" name="Line 347"/>
                <p:cNvSpPr>
                  <a:spLocks noChangeShapeType="1"/>
                </p:cNvSpPr>
                <p:nvPr/>
              </p:nvSpPr>
              <p:spPr bwMode="auto">
                <a:xfrm flipV="1">
                  <a:off x="2897" y="1477"/>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9" name="Line 348"/>
                <p:cNvSpPr>
                  <a:spLocks noChangeShapeType="1"/>
                </p:cNvSpPr>
                <p:nvPr/>
              </p:nvSpPr>
              <p:spPr bwMode="auto">
                <a:xfrm>
                  <a:off x="2945" y="1477"/>
                  <a:ext cx="33"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0" name="Line 349"/>
                <p:cNvSpPr>
                  <a:spLocks noChangeShapeType="1"/>
                </p:cNvSpPr>
                <p:nvPr/>
              </p:nvSpPr>
              <p:spPr bwMode="auto">
                <a:xfrm>
                  <a:off x="2978" y="1491"/>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1" name="Line 350"/>
                <p:cNvSpPr>
                  <a:spLocks noChangeShapeType="1"/>
                </p:cNvSpPr>
                <p:nvPr/>
              </p:nvSpPr>
              <p:spPr bwMode="auto">
                <a:xfrm flipH="1">
                  <a:off x="2957" y="151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2" name="Line 351"/>
                <p:cNvSpPr>
                  <a:spLocks noChangeShapeType="1"/>
                </p:cNvSpPr>
                <p:nvPr/>
              </p:nvSpPr>
              <p:spPr bwMode="auto">
                <a:xfrm flipH="1" flipV="1">
                  <a:off x="2978" y="1491"/>
                  <a:ext cx="31"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3" name="Line 352"/>
                <p:cNvSpPr>
                  <a:spLocks noChangeShapeType="1"/>
                </p:cNvSpPr>
                <p:nvPr/>
              </p:nvSpPr>
              <p:spPr bwMode="auto">
                <a:xfrm flipH="1" flipV="1">
                  <a:off x="2945" y="1477"/>
                  <a:ext cx="33"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4" name="Line 353"/>
                <p:cNvSpPr>
                  <a:spLocks noChangeShapeType="1"/>
                </p:cNvSpPr>
                <p:nvPr/>
              </p:nvSpPr>
              <p:spPr bwMode="auto">
                <a:xfrm flipV="1">
                  <a:off x="2945" y="1446"/>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5" name="Line 354"/>
                <p:cNvSpPr>
                  <a:spLocks noChangeShapeType="1"/>
                </p:cNvSpPr>
                <p:nvPr/>
              </p:nvSpPr>
              <p:spPr bwMode="auto">
                <a:xfrm>
                  <a:off x="2995" y="1446"/>
                  <a:ext cx="33"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6" name="Line 355"/>
                <p:cNvSpPr>
                  <a:spLocks noChangeShapeType="1"/>
                </p:cNvSpPr>
                <p:nvPr/>
              </p:nvSpPr>
              <p:spPr bwMode="auto">
                <a:xfrm>
                  <a:off x="3028" y="1459"/>
                  <a:ext cx="32"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7" name="Line 356"/>
                <p:cNvSpPr>
                  <a:spLocks noChangeShapeType="1"/>
                </p:cNvSpPr>
                <p:nvPr/>
              </p:nvSpPr>
              <p:spPr bwMode="auto">
                <a:xfrm flipH="1">
                  <a:off x="3009" y="1486"/>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8" name="Line 357"/>
                <p:cNvSpPr>
                  <a:spLocks noChangeShapeType="1"/>
                </p:cNvSpPr>
                <p:nvPr/>
              </p:nvSpPr>
              <p:spPr bwMode="auto">
                <a:xfrm flipH="1" flipV="1">
                  <a:off x="2230" y="1974"/>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9" name="Line 358"/>
                <p:cNvSpPr>
                  <a:spLocks noChangeShapeType="1"/>
                </p:cNvSpPr>
                <p:nvPr/>
              </p:nvSpPr>
              <p:spPr bwMode="auto">
                <a:xfrm flipH="1" flipV="1">
                  <a:off x="2195" y="1960"/>
                  <a:ext cx="35"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0" name="Line 359"/>
                <p:cNvSpPr>
                  <a:spLocks noChangeShapeType="1"/>
                </p:cNvSpPr>
                <p:nvPr/>
              </p:nvSpPr>
              <p:spPr bwMode="auto">
                <a:xfrm flipV="1">
                  <a:off x="2195" y="1925"/>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1" name="Line 360"/>
                <p:cNvSpPr>
                  <a:spLocks noChangeShapeType="1"/>
                </p:cNvSpPr>
                <p:nvPr/>
              </p:nvSpPr>
              <p:spPr bwMode="auto">
                <a:xfrm>
                  <a:off x="2247" y="1925"/>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2" name="Line 361"/>
                <p:cNvSpPr>
                  <a:spLocks noChangeShapeType="1"/>
                </p:cNvSpPr>
                <p:nvPr/>
              </p:nvSpPr>
              <p:spPr bwMode="auto">
                <a:xfrm>
                  <a:off x="2278" y="1939"/>
                  <a:ext cx="32"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3" name="Line 362"/>
                <p:cNvSpPr>
                  <a:spLocks noChangeShapeType="1"/>
                </p:cNvSpPr>
                <p:nvPr/>
              </p:nvSpPr>
              <p:spPr bwMode="auto">
                <a:xfrm flipH="1">
                  <a:off x="2261" y="1968"/>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4" name="Line 363"/>
                <p:cNvSpPr>
                  <a:spLocks noChangeShapeType="1"/>
                </p:cNvSpPr>
                <p:nvPr/>
              </p:nvSpPr>
              <p:spPr bwMode="auto">
                <a:xfrm flipH="1" flipV="1">
                  <a:off x="2278" y="1939"/>
                  <a:ext cx="32" cy="2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5" name="Line 364"/>
                <p:cNvSpPr>
                  <a:spLocks noChangeShapeType="1"/>
                </p:cNvSpPr>
                <p:nvPr/>
              </p:nvSpPr>
              <p:spPr bwMode="auto">
                <a:xfrm flipH="1" flipV="1">
                  <a:off x="2247" y="1925"/>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6" name="Line 365"/>
                <p:cNvSpPr>
                  <a:spLocks noChangeShapeType="1"/>
                </p:cNvSpPr>
                <p:nvPr/>
              </p:nvSpPr>
              <p:spPr bwMode="auto">
                <a:xfrm flipV="1">
                  <a:off x="2247" y="1893"/>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7" name="Line 366"/>
                <p:cNvSpPr>
                  <a:spLocks noChangeShapeType="1"/>
                </p:cNvSpPr>
                <p:nvPr/>
              </p:nvSpPr>
              <p:spPr bwMode="auto">
                <a:xfrm>
                  <a:off x="2295" y="1893"/>
                  <a:ext cx="32"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8" name="Line 367"/>
                <p:cNvSpPr>
                  <a:spLocks noChangeShapeType="1"/>
                </p:cNvSpPr>
                <p:nvPr/>
              </p:nvSpPr>
              <p:spPr bwMode="auto">
                <a:xfrm>
                  <a:off x="2327" y="1908"/>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9" name="Line 368"/>
                <p:cNvSpPr>
                  <a:spLocks noChangeShapeType="1"/>
                </p:cNvSpPr>
                <p:nvPr/>
              </p:nvSpPr>
              <p:spPr bwMode="auto">
                <a:xfrm flipH="1">
                  <a:off x="2310" y="1933"/>
                  <a:ext cx="48"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0" name="Line 369"/>
                <p:cNvSpPr>
                  <a:spLocks noChangeShapeType="1"/>
                </p:cNvSpPr>
                <p:nvPr/>
              </p:nvSpPr>
              <p:spPr bwMode="auto">
                <a:xfrm flipH="1" flipV="1">
                  <a:off x="2327" y="1908"/>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1" name="Line 370"/>
                <p:cNvSpPr>
                  <a:spLocks noChangeShapeType="1"/>
                </p:cNvSpPr>
                <p:nvPr/>
              </p:nvSpPr>
              <p:spPr bwMode="auto">
                <a:xfrm flipH="1" flipV="1">
                  <a:off x="2295" y="1893"/>
                  <a:ext cx="32"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2" name="Line 371"/>
                <p:cNvSpPr>
                  <a:spLocks noChangeShapeType="1"/>
                </p:cNvSpPr>
                <p:nvPr/>
              </p:nvSpPr>
              <p:spPr bwMode="auto">
                <a:xfrm flipV="1">
                  <a:off x="2295" y="1862"/>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3" name="Line 372"/>
                <p:cNvSpPr>
                  <a:spLocks noChangeShapeType="1"/>
                </p:cNvSpPr>
                <p:nvPr/>
              </p:nvSpPr>
              <p:spPr bwMode="auto">
                <a:xfrm>
                  <a:off x="2347" y="1862"/>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4" name="Line 373"/>
                <p:cNvSpPr>
                  <a:spLocks noChangeShapeType="1"/>
                </p:cNvSpPr>
                <p:nvPr/>
              </p:nvSpPr>
              <p:spPr bwMode="auto">
                <a:xfrm>
                  <a:off x="2378" y="1876"/>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5" name="Line 374"/>
                <p:cNvSpPr>
                  <a:spLocks noChangeShapeType="1"/>
                </p:cNvSpPr>
                <p:nvPr/>
              </p:nvSpPr>
              <p:spPr bwMode="auto">
                <a:xfrm flipH="1">
                  <a:off x="2358" y="1902"/>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6" name="Line 375"/>
                <p:cNvSpPr>
                  <a:spLocks noChangeShapeType="1"/>
                </p:cNvSpPr>
                <p:nvPr/>
              </p:nvSpPr>
              <p:spPr bwMode="auto">
                <a:xfrm flipH="1" flipV="1">
                  <a:off x="2378" y="1876"/>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7" name="Line 376"/>
                <p:cNvSpPr>
                  <a:spLocks noChangeShapeType="1"/>
                </p:cNvSpPr>
                <p:nvPr/>
              </p:nvSpPr>
              <p:spPr bwMode="auto">
                <a:xfrm flipH="1" flipV="1">
                  <a:off x="2347" y="1862"/>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8" name="Line 377"/>
                <p:cNvSpPr>
                  <a:spLocks noChangeShapeType="1"/>
                </p:cNvSpPr>
                <p:nvPr/>
              </p:nvSpPr>
              <p:spPr bwMode="auto">
                <a:xfrm flipV="1">
                  <a:off x="2347" y="1831"/>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9" name="Line 378"/>
                <p:cNvSpPr>
                  <a:spLocks noChangeShapeType="1"/>
                </p:cNvSpPr>
                <p:nvPr/>
              </p:nvSpPr>
              <p:spPr bwMode="auto">
                <a:xfrm>
                  <a:off x="2398" y="1831"/>
                  <a:ext cx="28"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0" name="Line 379"/>
                <p:cNvSpPr>
                  <a:spLocks noChangeShapeType="1"/>
                </p:cNvSpPr>
                <p:nvPr/>
              </p:nvSpPr>
              <p:spPr bwMode="auto">
                <a:xfrm>
                  <a:off x="2426" y="1845"/>
                  <a:ext cx="32"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1" name="Line 380"/>
                <p:cNvSpPr>
                  <a:spLocks noChangeShapeType="1"/>
                </p:cNvSpPr>
                <p:nvPr/>
              </p:nvSpPr>
              <p:spPr bwMode="auto">
                <a:xfrm flipH="1">
                  <a:off x="2410" y="1870"/>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2" name="Line 381"/>
                <p:cNvSpPr>
                  <a:spLocks noChangeShapeType="1"/>
                </p:cNvSpPr>
                <p:nvPr/>
              </p:nvSpPr>
              <p:spPr bwMode="auto">
                <a:xfrm flipH="1" flipV="1">
                  <a:off x="2426" y="1845"/>
                  <a:ext cx="32"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3" name="Line 382"/>
                <p:cNvSpPr>
                  <a:spLocks noChangeShapeType="1"/>
                </p:cNvSpPr>
                <p:nvPr/>
              </p:nvSpPr>
              <p:spPr bwMode="auto">
                <a:xfrm flipH="1" flipV="1">
                  <a:off x="2398" y="1831"/>
                  <a:ext cx="28"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4" name="Line 383"/>
                <p:cNvSpPr>
                  <a:spLocks noChangeShapeType="1"/>
                </p:cNvSpPr>
                <p:nvPr/>
              </p:nvSpPr>
              <p:spPr bwMode="auto">
                <a:xfrm flipV="1">
                  <a:off x="2398" y="1799"/>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5" name="Line 384"/>
                <p:cNvSpPr>
                  <a:spLocks noChangeShapeType="1"/>
                </p:cNvSpPr>
                <p:nvPr/>
              </p:nvSpPr>
              <p:spPr bwMode="auto">
                <a:xfrm>
                  <a:off x="2447" y="1799"/>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6" name="Line 385"/>
                <p:cNvSpPr>
                  <a:spLocks noChangeShapeType="1"/>
                </p:cNvSpPr>
                <p:nvPr/>
              </p:nvSpPr>
              <p:spPr bwMode="auto">
                <a:xfrm>
                  <a:off x="2478" y="1814"/>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7" name="Line 386"/>
                <p:cNvSpPr>
                  <a:spLocks noChangeShapeType="1"/>
                </p:cNvSpPr>
                <p:nvPr/>
              </p:nvSpPr>
              <p:spPr bwMode="auto">
                <a:xfrm flipH="1">
                  <a:off x="2458" y="1839"/>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8" name="Line 387"/>
                <p:cNvSpPr>
                  <a:spLocks noChangeShapeType="1"/>
                </p:cNvSpPr>
                <p:nvPr/>
              </p:nvSpPr>
              <p:spPr bwMode="auto">
                <a:xfrm flipH="1" flipV="1">
                  <a:off x="2478" y="1814"/>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9" name="Line 388"/>
                <p:cNvSpPr>
                  <a:spLocks noChangeShapeType="1"/>
                </p:cNvSpPr>
                <p:nvPr/>
              </p:nvSpPr>
              <p:spPr bwMode="auto">
                <a:xfrm flipH="1" flipV="1">
                  <a:off x="2447" y="1799"/>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0" name="Line 389"/>
                <p:cNvSpPr>
                  <a:spLocks noChangeShapeType="1"/>
                </p:cNvSpPr>
                <p:nvPr/>
              </p:nvSpPr>
              <p:spPr bwMode="auto">
                <a:xfrm flipV="1">
                  <a:off x="2447" y="1765"/>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1" name="Line 390"/>
                <p:cNvSpPr>
                  <a:spLocks noChangeShapeType="1"/>
                </p:cNvSpPr>
                <p:nvPr/>
              </p:nvSpPr>
              <p:spPr bwMode="auto">
                <a:xfrm>
                  <a:off x="2495" y="1765"/>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2" name="Line 391"/>
                <p:cNvSpPr>
                  <a:spLocks noChangeShapeType="1"/>
                </p:cNvSpPr>
                <p:nvPr/>
              </p:nvSpPr>
              <p:spPr bwMode="auto">
                <a:xfrm>
                  <a:off x="2526" y="1780"/>
                  <a:ext cx="34"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3" name="Line 392"/>
                <p:cNvSpPr>
                  <a:spLocks noChangeShapeType="1"/>
                </p:cNvSpPr>
                <p:nvPr/>
              </p:nvSpPr>
              <p:spPr bwMode="auto">
                <a:xfrm flipH="1">
                  <a:off x="2509" y="1805"/>
                  <a:ext cx="51"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4" name="Line 393"/>
                <p:cNvSpPr>
                  <a:spLocks noChangeShapeType="1"/>
                </p:cNvSpPr>
                <p:nvPr/>
              </p:nvSpPr>
              <p:spPr bwMode="auto">
                <a:xfrm flipH="1" flipV="1">
                  <a:off x="2526" y="1780"/>
                  <a:ext cx="34"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5" name="Line 394"/>
                <p:cNvSpPr>
                  <a:spLocks noChangeShapeType="1"/>
                </p:cNvSpPr>
                <p:nvPr/>
              </p:nvSpPr>
              <p:spPr bwMode="auto">
                <a:xfrm flipH="1" flipV="1">
                  <a:off x="2495" y="1765"/>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6" name="Line 395"/>
                <p:cNvSpPr>
                  <a:spLocks noChangeShapeType="1"/>
                </p:cNvSpPr>
                <p:nvPr/>
              </p:nvSpPr>
              <p:spPr bwMode="auto">
                <a:xfrm flipV="1">
                  <a:off x="2495" y="1734"/>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7" name="Line 396"/>
                <p:cNvSpPr>
                  <a:spLocks noChangeShapeType="1"/>
                </p:cNvSpPr>
                <p:nvPr/>
              </p:nvSpPr>
              <p:spPr bwMode="auto">
                <a:xfrm>
                  <a:off x="2547" y="1734"/>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8" name="Line 397"/>
                <p:cNvSpPr>
                  <a:spLocks noChangeShapeType="1"/>
                </p:cNvSpPr>
                <p:nvPr/>
              </p:nvSpPr>
              <p:spPr bwMode="auto">
                <a:xfrm>
                  <a:off x="2578" y="1749"/>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9" name="Line 398"/>
                <p:cNvSpPr>
                  <a:spLocks noChangeShapeType="1"/>
                </p:cNvSpPr>
                <p:nvPr/>
              </p:nvSpPr>
              <p:spPr bwMode="auto">
                <a:xfrm flipH="1">
                  <a:off x="2560" y="1774"/>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0" name="Line 399"/>
                <p:cNvSpPr>
                  <a:spLocks noChangeShapeType="1"/>
                </p:cNvSpPr>
                <p:nvPr/>
              </p:nvSpPr>
              <p:spPr bwMode="auto">
                <a:xfrm flipH="1" flipV="1">
                  <a:off x="2578" y="1749"/>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1" name="Line 400"/>
                <p:cNvSpPr>
                  <a:spLocks noChangeShapeType="1"/>
                </p:cNvSpPr>
                <p:nvPr/>
              </p:nvSpPr>
              <p:spPr bwMode="auto">
                <a:xfrm flipH="1" flipV="1">
                  <a:off x="2547" y="1734"/>
                  <a:ext cx="31" cy="1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2" name="Line 401"/>
                <p:cNvSpPr>
                  <a:spLocks noChangeShapeType="1"/>
                </p:cNvSpPr>
                <p:nvPr/>
              </p:nvSpPr>
              <p:spPr bwMode="auto">
                <a:xfrm flipV="1">
                  <a:off x="2547" y="1703"/>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3" name="Line 402"/>
                <p:cNvSpPr>
                  <a:spLocks noChangeShapeType="1"/>
                </p:cNvSpPr>
                <p:nvPr/>
              </p:nvSpPr>
              <p:spPr bwMode="auto">
                <a:xfrm>
                  <a:off x="2595" y="1703"/>
                  <a:ext cx="31" cy="1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4" name="Line 403"/>
                <p:cNvSpPr>
                  <a:spLocks noChangeShapeType="1"/>
                </p:cNvSpPr>
                <p:nvPr/>
              </p:nvSpPr>
              <p:spPr bwMode="auto">
                <a:xfrm>
                  <a:off x="2626" y="1716"/>
                  <a:ext cx="32" cy="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5" name="Line 404"/>
                <p:cNvSpPr>
                  <a:spLocks noChangeShapeType="1"/>
                </p:cNvSpPr>
                <p:nvPr/>
              </p:nvSpPr>
              <p:spPr bwMode="auto">
                <a:xfrm flipH="1">
                  <a:off x="2609" y="1743"/>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6" name="Line 405"/>
                <p:cNvSpPr>
                  <a:spLocks noChangeShapeType="1"/>
                </p:cNvSpPr>
                <p:nvPr/>
              </p:nvSpPr>
              <p:spPr bwMode="auto">
                <a:xfrm flipH="1" flipV="1">
                  <a:off x="2178" y="2005"/>
                  <a:ext cx="32" cy="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7" name="Line 406"/>
                <p:cNvSpPr>
                  <a:spLocks noChangeShapeType="1"/>
                </p:cNvSpPr>
                <p:nvPr/>
              </p:nvSpPr>
              <p:spPr bwMode="auto">
                <a:xfrm flipH="1" flipV="1">
                  <a:off x="2147" y="1991"/>
                  <a:ext cx="31"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8" name="Line 407"/>
                <p:cNvSpPr>
                  <a:spLocks noChangeShapeType="1"/>
                </p:cNvSpPr>
                <p:nvPr/>
              </p:nvSpPr>
              <p:spPr bwMode="auto">
                <a:xfrm flipV="1">
                  <a:off x="2147" y="1960"/>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9" name="Line 408"/>
                <p:cNvSpPr>
                  <a:spLocks noChangeShapeType="1"/>
                </p:cNvSpPr>
                <p:nvPr/>
              </p:nvSpPr>
              <p:spPr bwMode="auto">
                <a:xfrm>
                  <a:off x="2195" y="1960"/>
                  <a:ext cx="35" cy="1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0" name="Line 409"/>
                <p:cNvSpPr>
                  <a:spLocks noChangeShapeType="1"/>
                </p:cNvSpPr>
                <p:nvPr/>
              </p:nvSpPr>
              <p:spPr bwMode="auto">
                <a:xfrm>
                  <a:off x="2230" y="1974"/>
                  <a:ext cx="31" cy="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1" name="Line 410"/>
                <p:cNvSpPr>
                  <a:spLocks noChangeShapeType="1"/>
                </p:cNvSpPr>
                <p:nvPr/>
              </p:nvSpPr>
              <p:spPr bwMode="auto">
                <a:xfrm flipH="1">
                  <a:off x="2210" y="1999"/>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grpSp>
          <p:grpSp>
            <p:nvGrpSpPr>
              <p:cNvPr id="33" name="Group 411"/>
              <p:cNvGrpSpPr>
                <a:grpSpLocks/>
              </p:cNvGrpSpPr>
              <p:nvPr/>
            </p:nvGrpSpPr>
            <p:grpSpPr bwMode="auto">
              <a:xfrm>
                <a:off x="1671" y="931"/>
                <a:ext cx="2713" cy="1494"/>
                <a:chOff x="1671" y="931"/>
                <a:chExt cx="2713" cy="1494"/>
              </a:xfrm>
            </p:grpSpPr>
            <p:sp>
              <p:nvSpPr>
                <p:cNvPr id="132" name="Line 412"/>
                <p:cNvSpPr>
                  <a:spLocks noChangeShapeType="1"/>
                </p:cNvSpPr>
                <p:nvPr/>
              </p:nvSpPr>
              <p:spPr bwMode="auto">
                <a:xfrm flipH="1" flipV="1">
                  <a:off x="3847" y="964"/>
                  <a:ext cx="489"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3" name="Line 413"/>
                <p:cNvSpPr>
                  <a:spLocks noChangeShapeType="1"/>
                </p:cNvSpPr>
                <p:nvPr/>
              </p:nvSpPr>
              <p:spPr bwMode="auto">
                <a:xfrm flipV="1">
                  <a:off x="3847" y="931"/>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4" name="Line 414"/>
                <p:cNvSpPr>
                  <a:spLocks noChangeShapeType="1"/>
                </p:cNvSpPr>
                <p:nvPr/>
              </p:nvSpPr>
              <p:spPr bwMode="auto">
                <a:xfrm>
                  <a:off x="3899" y="931"/>
                  <a:ext cx="485"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5" name="Line 415"/>
                <p:cNvSpPr>
                  <a:spLocks noChangeShapeType="1"/>
                </p:cNvSpPr>
                <p:nvPr/>
              </p:nvSpPr>
              <p:spPr bwMode="auto">
                <a:xfrm flipH="1">
                  <a:off x="4336" y="133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6" name="Line 416"/>
                <p:cNvSpPr>
                  <a:spLocks noChangeShapeType="1"/>
                </p:cNvSpPr>
                <p:nvPr/>
              </p:nvSpPr>
              <p:spPr bwMode="auto">
                <a:xfrm flipH="1" flipV="1">
                  <a:off x="3796" y="995"/>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7" name="Line 417"/>
                <p:cNvSpPr>
                  <a:spLocks noChangeShapeType="1"/>
                </p:cNvSpPr>
                <p:nvPr/>
              </p:nvSpPr>
              <p:spPr bwMode="auto">
                <a:xfrm flipV="1">
                  <a:off x="3796" y="964"/>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8" name="Line 418"/>
                <p:cNvSpPr>
                  <a:spLocks noChangeShapeType="1"/>
                </p:cNvSpPr>
                <p:nvPr/>
              </p:nvSpPr>
              <p:spPr bwMode="auto">
                <a:xfrm>
                  <a:off x="3847" y="964"/>
                  <a:ext cx="489"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9" name="Line 419"/>
                <p:cNvSpPr>
                  <a:spLocks noChangeShapeType="1"/>
                </p:cNvSpPr>
                <p:nvPr/>
              </p:nvSpPr>
              <p:spPr bwMode="auto">
                <a:xfrm flipH="1">
                  <a:off x="4284" y="1365"/>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0" name="Line 420"/>
                <p:cNvSpPr>
                  <a:spLocks noChangeShapeType="1"/>
                </p:cNvSpPr>
                <p:nvPr/>
              </p:nvSpPr>
              <p:spPr bwMode="auto">
                <a:xfrm flipH="1" flipV="1">
                  <a:off x="3747" y="1029"/>
                  <a:ext cx="489"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1" name="Line 421"/>
                <p:cNvSpPr>
                  <a:spLocks noChangeShapeType="1"/>
                </p:cNvSpPr>
                <p:nvPr/>
              </p:nvSpPr>
              <p:spPr bwMode="auto">
                <a:xfrm flipV="1">
                  <a:off x="3747" y="995"/>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2" name="Line 422"/>
                <p:cNvSpPr>
                  <a:spLocks noChangeShapeType="1"/>
                </p:cNvSpPr>
                <p:nvPr/>
              </p:nvSpPr>
              <p:spPr bwMode="auto">
                <a:xfrm>
                  <a:off x="3796" y="995"/>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3" name="Line 423"/>
                <p:cNvSpPr>
                  <a:spLocks noChangeShapeType="1"/>
                </p:cNvSpPr>
                <p:nvPr/>
              </p:nvSpPr>
              <p:spPr bwMode="auto">
                <a:xfrm flipH="1">
                  <a:off x="4236" y="139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4" name="Line 424"/>
                <p:cNvSpPr>
                  <a:spLocks noChangeShapeType="1"/>
                </p:cNvSpPr>
                <p:nvPr/>
              </p:nvSpPr>
              <p:spPr bwMode="auto">
                <a:xfrm flipH="1" flipV="1">
                  <a:off x="3699" y="1060"/>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5" name="Line 425"/>
                <p:cNvSpPr>
                  <a:spLocks noChangeShapeType="1"/>
                </p:cNvSpPr>
                <p:nvPr/>
              </p:nvSpPr>
              <p:spPr bwMode="auto">
                <a:xfrm flipV="1">
                  <a:off x="3699" y="1029"/>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6" name="Line 426"/>
                <p:cNvSpPr>
                  <a:spLocks noChangeShapeType="1"/>
                </p:cNvSpPr>
                <p:nvPr/>
              </p:nvSpPr>
              <p:spPr bwMode="auto">
                <a:xfrm>
                  <a:off x="3747" y="1029"/>
                  <a:ext cx="489"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7" name="Line 427"/>
                <p:cNvSpPr>
                  <a:spLocks noChangeShapeType="1"/>
                </p:cNvSpPr>
                <p:nvPr/>
              </p:nvSpPr>
              <p:spPr bwMode="auto">
                <a:xfrm flipH="1">
                  <a:off x="4186" y="1428"/>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8" name="Line 428"/>
                <p:cNvSpPr>
                  <a:spLocks noChangeShapeType="1"/>
                </p:cNvSpPr>
                <p:nvPr/>
              </p:nvSpPr>
              <p:spPr bwMode="auto">
                <a:xfrm flipH="1" flipV="1">
                  <a:off x="3647" y="1092"/>
                  <a:ext cx="489"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49" name="Line 429"/>
                <p:cNvSpPr>
                  <a:spLocks noChangeShapeType="1"/>
                </p:cNvSpPr>
                <p:nvPr/>
              </p:nvSpPr>
              <p:spPr bwMode="auto">
                <a:xfrm flipV="1">
                  <a:off x="3647" y="1060"/>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0" name="Line 430"/>
                <p:cNvSpPr>
                  <a:spLocks noChangeShapeType="1"/>
                </p:cNvSpPr>
                <p:nvPr/>
              </p:nvSpPr>
              <p:spPr bwMode="auto">
                <a:xfrm>
                  <a:off x="3699" y="1060"/>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1" name="Line 431"/>
                <p:cNvSpPr>
                  <a:spLocks noChangeShapeType="1"/>
                </p:cNvSpPr>
                <p:nvPr/>
              </p:nvSpPr>
              <p:spPr bwMode="auto">
                <a:xfrm flipH="1">
                  <a:off x="4136" y="1459"/>
                  <a:ext cx="50"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2" name="Line 432"/>
                <p:cNvSpPr>
                  <a:spLocks noChangeShapeType="1"/>
                </p:cNvSpPr>
                <p:nvPr/>
              </p:nvSpPr>
              <p:spPr bwMode="auto">
                <a:xfrm flipH="1" flipV="1">
                  <a:off x="3596" y="1123"/>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3" name="Line 433"/>
                <p:cNvSpPr>
                  <a:spLocks noChangeShapeType="1"/>
                </p:cNvSpPr>
                <p:nvPr/>
              </p:nvSpPr>
              <p:spPr bwMode="auto">
                <a:xfrm flipV="1">
                  <a:off x="3596" y="1092"/>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4" name="Line 434"/>
                <p:cNvSpPr>
                  <a:spLocks noChangeShapeType="1"/>
                </p:cNvSpPr>
                <p:nvPr/>
              </p:nvSpPr>
              <p:spPr bwMode="auto">
                <a:xfrm>
                  <a:off x="3647" y="1092"/>
                  <a:ext cx="489"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5" name="Line 435"/>
                <p:cNvSpPr>
                  <a:spLocks noChangeShapeType="1"/>
                </p:cNvSpPr>
                <p:nvPr/>
              </p:nvSpPr>
              <p:spPr bwMode="auto">
                <a:xfrm flipH="1">
                  <a:off x="4084" y="1494"/>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6" name="Line 436"/>
                <p:cNvSpPr>
                  <a:spLocks noChangeShapeType="1"/>
                </p:cNvSpPr>
                <p:nvPr/>
              </p:nvSpPr>
              <p:spPr bwMode="auto">
                <a:xfrm flipH="1" flipV="1">
                  <a:off x="3547" y="1157"/>
                  <a:ext cx="489"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7" name="Line 437"/>
                <p:cNvSpPr>
                  <a:spLocks noChangeShapeType="1"/>
                </p:cNvSpPr>
                <p:nvPr/>
              </p:nvSpPr>
              <p:spPr bwMode="auto">
                <a:xfrm flipV="1">
                  <a:off x="3547" y="1123"/>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8" name="Line 438"/>
                <p:cNvSpPr>
                  <a:spLocks noChangeShapeType="1"/>
                </p:cNvSpPr>
                <p:nvPr/>
              </p:nvSpPr>
              <p:spPr bwMode="auto">
                <a:xfrm>
                  <a:off x="3596" y="1123"/>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59" name="Line 439"/>
                <p:cNvSpPr>
                  <a:spLocks noChangeShapeType="1"/>
                </p:cNvSpPr>
                <p:nvPr/>
              </p:nvSpPr>
              <p:spPr bwMode="auto">
                <a:xfrm flipH="1">
                  <a:off x="4036" y="1526"/>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0" name="Line 440"/>
                <p:cNvSpPr>
                  <a:spLocks noChangeShapeType="1"/>
                </p:cNvSpPr>
                <p:nvPr/>
              </p:nvSpPr>
              <p:spPr bwMode="auto">
                <a:xfrm flipH="1" flipV="1">
                  <a:off x="3497" y="1188"/>
                  <a:ext cx="490"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1" name="Line 441"/>
                <p:cNvSpPr>
                  <a:spLocks noChangeShapeType="1"/>
                </p:cNvSpPr>
                <p:nvPr/>
              </p:nvSpPr>
              <p:spPr bwMode="auto">
                <a:xfrm flipV="1">
                  <a:off x="3497" y="1157"/>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2" name="Line 442"/>
                <p:cNvSpPr>
                  <a:spLocks noChangeShapeType="1"/>
                </p:cNvSpPr>
                <p:nvPr/>
              </p:nvSpPr>
              <p:spPr bwMode="auto">
                <a:xfrm>
                  <a:off x="3547" y="1157"/>
                  <a:ext cx="489"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3" name="Line 443"/>
                <p:cNvSpPr>
                  <a:spLocks noChangeShapeType="1"/>
                </p:cNvSpPr>
                <p:nvPr/>
              </p:nvSpPr>
              <p:spPr bwMode="auto">
                <a:xfrm flipH="1">
                  <a:off x="3987" y="1557"/>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4" name="Line 444"/>
                <p:cNvSpPr>
                  <a:spLocks noChangeShapeType="1"/>
                </p:cNvSpPr>
                <p:nvPr/>
              </p:nvSpPr>
              <p:spPr bwMode="auto">
                <a:xfrm flipH="1" flipV="1">
                  <a:off x="3447" y="1221"/>
                  <a:ext cx="489"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5" name="Line 445"/>
                <p:cNvSpPr>
                  <a:spLocks noChangeShapeType="1"/>
                </p:cNvSpPr>
                <p:nvPr/>
              </p:nvSpPr>
              <p:spPr bwMode="auto">
                <a:xfrm flipV="1">
                  <a:off x="3447" y="1188"/>
                  <a:ext cx="50"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6" name="Line 446"/>
                <p:cNvSpPr>
                  <a:spLocks noChangeShapeType="1"/>
                </p:cNvSpPr>
                <p:nvPr/>
              </p:nvSpPr>
              <p:spPr bwMode="auto">
                <a:xfrm>
                  <a:off x="3497" y="1188"/>
                  <a:ext cx="490"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7" name="Line 447"/>
                <p:cNvSpPr>
                  <a:spLocks noChangeShapeType="1"/>
                </p:cNvSpPr>
                <p:nvPr/>
              </p:nvSpPr>
              <p:spPr bwMode="auto">
                <a:xfrm flipH="1">
                  <a:off x="3936" y="1591"/>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8" name="Line 448"/>
                <p:cNvSpPr>
                  <a:spLocks noChangeShapeType="1"/>
                </p:cNvSpPr>
                <p:nvPr/>
              </p:nvSpPr>
              <p:spPr bwMode="auto">
                <a:xfrm flipH="1" flipV="1">
                  <a:off x="3397" y="1252"/>
                  <a:ext cx="487"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69" name="Line 449"/>
                <p:cNvSpPr>
                  <a:spLocks noChangeShapeType="1"/>
                </p:cNvSpPr>
                <p:nvPr/>
              </p:nvSpPr>
              <p:spPr bwMode="auto">
                <a:xfrm flipV="1">
                  <a:off x="3397" y="1221"/>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0" name="Line 450"/>
                <p:cNvSpPr>
                  <a:spLocks noChangeShapeType="1"/>
                </p:cNvSpPr>
                <p:nvPr/>
              </p:nvSpPr>
              <p:spPr bwMode="auto">
                <a:xfrm>
                  <a:off x="3447" y="1221"/>
                  <a:ext cx="489"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1" name="Line 451"/>
                <p:cNvSpPr>
                  <a:spLocks noChangeShapeType="1"/>
                </p:cNvSpPr>
                <p:nvPr/>
              </p:nvSpPr>
              <p:spPr bwMode="auto">
                <a:xfrm flipH="1">
                  <a:off x="3884" y="1622"/>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2" name="Line 452"/>
                <p:cNvSpPr>
                  <a:spLocks noChangeShapeType="1"/>
                </p:cNvSpPr>
                <p:nvPr/>
              </p:nvSpPr>
              <p:spPr bwMode="auto">
                <a:xfrm flipH="1" flipV="1">
                  <a:off x="3347" y="1286"/>
                  <a:ext cx="489"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3" name="Line 453"/>
                <p:cNvSpPr>
                  <a:spLocks noChangeShapeType="1"/>
                </p:cNvSpPr>
                <p:nvPr/>
              </p:nvSpPr>
              <p:spPr bwMode="auto">
                <a:xfrm flipV="1">
                  <a:off x="3347" y="1252"/>
                  <a:ext cx="50"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4" name="Line 454"/>
                <p:cNvSpPr>
                  <a:spLocks noChangeShapeType="1"/>
                </p:cNvSpPr>
                <p:nvPr/>
              </p:nvSpPr>
              <p:spPr bwMode="auto">
                <a:xfrm>
                  <a:off x="3397" y="1252"/>
                  <a:ext cx="487"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5" name="Line 455"/>
                <p:cNvSpPr>
                  <a:spLocks noChangeShapeType="1"/>
                </p:cNvSpPr>
                <p:nvPr/>
              </p:nvSpPr>
              <p:spPr bwMode="auto">
                <a:xfrm flipH="1">
                  <a:off x="3836" y="1653"/>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6" name="Line 456"/>
                <p:cNvSpPr>
                  <a:spLocks noChangeShapeType="1"/>
                </p:cNvSpPr>
                <p:nvPr/>
              </p:nvSpPr>
              <p:spPr bwMode="auto">
                <a:xfrm flipH="1" flipV="1">
                  <a:off x="3297" y="1317"/>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7" name="Line 457"/>
                <p:cNvSpPr>
                  <a:spLocks noChangeShapeType="1"/>
                </p:cNvSpPr>
                <p:nvPr/>
              </p:nvSpPr>
              <p:spPr bwMode="auto">
                <a:xfrm flipV="1">
                  <a:off x="3297" y="1286"/>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8" name="Line 458"/>
                <p:cNvSpPr>
                  <a:spLocks noChangeShapeType="1"/>
                </p:cNvSpPr>
                <p:nvPr/>
              </p:nvSpPr>
              <p:spPr bwMode="auto">
                <a:xfrm>
                  <a:off x="3347" y="1286"/>
                  <a:ext cx="489"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79" name="Line 459"/>
                <p:cNvSpPr>
                  <a:spLocks noChangeShapeType="1"/>
                </p:cNvSpPr>
                <p:nvPr/>
              </p:nvSpPr>
              <p:spPr bwMode="auto">
                <a:xfrm flipH="1">
                  <a:off x="3784" y="1685"/>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0" name="Line 460"/>
                <p:cNvSpPr>
                  <a:spLocks noChangeShapeType="1"/>
                </p:cNvSpPr>
                <p:nvPr/>
              </p:nvSpPr>
              <p:spPr bwMode="auto">
                <a:xfrm flipH="1" flipV="1">
                  <a:off x="3249" y="1348"/>
                  <a:ext cx="487"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1" name="Line 461"/>
                <p:cNvSpPr>
                  <a:spLocks noChangeShapeType="1"/>
                </p:cNvSpPr>
                <p:nvPr/>
              </p:nvSpPr>
              <p:spPr bwMode="auto">
                <a:xfrm flipV="1">
                  <a:off x="3249" y="131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2" name="Line 462"/>
                <p:cNvSpPr>
                  <a:spLocks noChangeShapeType="1"/>
                </p:cNvSpPr>
                <p:nvPr/>
              </p:nvSpPr>
              <p:spPr bwMode="auto">
                <a:xfrm>
                  <a:off x="3297" y="1317"/>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3" name="Line 463"/>
                <p:cNvSpPr>
                  <a:spLocks noChangeShapeType="1"/>
                </p:cNvSpPr>
                <p:nvPr/>
              </p:nvSpPr>
              <p:spPr bwMode="auto">
                <a:xfrm flipH="1">
                  <a:off x="3736" y="1716"/>
                  <a:ext cx="48"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4" name="Line 464"/>
                <p:cNvSpPr>
                  <a:spLocks noChangeShapeType="1"/>
                </p:cNvSpPr>
                <p:nvPr/>
              </p:nvSpPr>
              <p:spPr bwMode="auto">
                <a:xfrm flipH="1" flipV="1">
                  <a:off x="3197" y="1380"/>
                  <a:ext cx="487"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5" name="Line 465"/>
                <p:cNvSpPr>
                  <a:spLocks noChangeShapeType="1"/>
                </p:cNvSpPr>
                <p:nvPr/>
              </p:nvSpPr>
              <p:spPr bwMode="auto">
                <a:xfrm flipV="1">
                  <a:off x="3197" y="1348"/>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6" name="Line 466"/>
                <p:cNvSpPr>
                  <a:spLocks noChangeShapeType="1"/>
                </p:cNvSpPr>
                <p:nvPr/>
              </p:nvSpPr>
              <p:spPr bwMode="auto">
                <a:xfrm>
                  <a:off x="3249" y="1348"/>
                  <a:ext cx="487"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7" name="Line 467"/>
                <p:cNvSpPr>
                  <a:spLocks noChangeShapeType="1"/>
                </p:cNvSpPr>
                <p:nvPr/>
              </p:nvSpPr>
              <p:spPr bwMode="auto">
                <a:xfrm flipH="1">
                  <a:off x="3684" y="1751"/>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8" name="Line 468"/>
                <p:cNvSpPr>
                  <a:spLocks noChangeShapeType="1"/>
                </p:cNvSpPr>
                <p:nvPr/>
              </p:nvSpPr>
              <p:spPr bwMode="auto">
                <a:xfrm flipH="1" flipV="1">
                  <a:off x="3149" y="1415"/>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89" name="Line 469"/>
                <p:cNvSpPr>
                  <a:spLocks noChangeShapeType="1"/>
                </p:cNvSpPr>
                <p:nvPr/>
              </p:nvSpPr>
              <p:spPr bwMode="auto">
                <a:xfrm flipV="1">
                  <a:off x="3149" y="1380"/>
                  <a:ext cx="48"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0" name="Line 470"/>
                <p:cNvSpPr>
                  <a:spLocks noChangeShapeType="1"/>
                </p:cNvSpPr>
                <p:nvPr/>
              </p:nvSpPr>
              <p:spPr bwMode="auto">
                <a:xfrm>
                  <a:off x="3197" y="1380"/>
                  <a:ext cx="487"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1" name="Line 471"/>
                <p:cNvSpPr>
                  <a:spLocks noChangeShapeType="1"/>
                </p:cNvSpPr>
                <p:nvPr/>
              </p:nvSpPr>
              <p:spPr bwMode="auto">
                <a:xfrm flipH="1">
                  <a:off x="3636" y="1782"/>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2" name="Line 472"/>
                <p:cNvSpPr>
                  <a:spLocks noChangeShapeType="1"/>
                </p:cNvSpPr>
                <p:nvPr/>
              </p:nvSpPr>
              <p:spPr bwMode="auto">
                <a:xfrm flipH="1" flipV="1">
                  <a:off x="3097" y="1446"/>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3" name="Line 473"/>
                <p:cNvSpPr>
                  <a:spLocks noChangeShapeType="1"/>
                </p:cNvSpPr>
                <p:nvPr/>
              </p:nvSpPr>
              <p:spPr bwMode="auto">
                <a:xfrm flipV="1">
                  <a:off x="3097" y="1415"/>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4" name="Line 474"/>
                <p:cNvSpPr>
                  <a:spLocks noChangeShapeType="1"/>
                </p:cNvSpPr>
                <p:nvPr/>
              </p:nvSpPr>
              <p:spPr bwMode="auto">
                <a:xfrm>
                  <a:off x="3149" y="1415"/>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5" name="Line 475"/>
                <p:cNvSpPr>
                  <a:spLocks noChangeShapeType="1"/>
                </p:cNvSpPr>
                <p:nvPr/>
              </p:nvSpPr>
              <p:spPr bwMode="auto">
                <a:xfrm flipH="1">
                  <a:off x="3585" y="1814"/>
                  <a:ext cx="51"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6" name="Line 476"/>
                <p:cNvSpPr>
                  <a:spLocks noChangeShapeType="1"/>
                </p:cNvSpPr>
                <p:nvPr/>
              </p:nvSpPr>
              <p:spPr bwMode="auto">
                <a:xfrm flipH="1" flipV="1">
                  <a:off x="3049" y="1477"/>
                  <a:ext cx="487"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7" name="Line 477"/>
                <p:cNvSpPr>
                  <a:spLocks noChangeShapeType="1"/>
                </p:cNvSpPr>
                <p:nvPr/>
              </p:nvSpPr>
              <p:spPr bwMode="auto">
                <a:xfrm flipV="1">
                  <a:off x="3049" y="1446"/>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8" name="Line 478"/>
                <p:cNvSpPr>
                  <a:spLocks noChangeShapeType="1"/>
                </p:cNvSpPr>
                <p:nvPr/>
              </p:nvSpPr>
              <p:spPr bwMode="auto">
                <a:xfrm>
                  <a:off x="3097" y="1446"/>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99" name="Line 479"/>
                <p:cNvSpPr>
                  <a:spLocks noChangeShapeType="1"/>
                </p:cNvSpPr>
                <p:nvPr/>
              </p:nvSpPr>
              <p:spPr bwMode="auto">
                <a:xfrm flipH="1">
                  <a:off x="3536" y="1848"/>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0" name="Line 480"/>
                <p:cNvSpPr>
                  <a:spLocks noChangeShapeType="1"/>
                </p:cNvSpPr>
                <p:nvPr/>
              </p:nvSpPr>
              <p:spPr bwMode="auto">
                <a:xfrm flipH="1" flipV="1">
                  <a:off x="2997" y="1509"/>
                  <a:ext cx="488"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1" name="Line 481"/>
                <p:cNvSpPr>
                  <a:spLocks noChangeShapeType="1"/>
                </p:cNvSpPr>
                <p:nvPr/>
              </p:nvSpPr>
              <p:spPr bwMode="auto">
                <a:xfrm flipV="1">
                  <a:off x="2997" y="1477"/>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2" name="Line 482"/>
                <p:cNvSpPr>
                  <a:spLocks noChangeShapeType="1"/>
                </p:cNvSpPr>
                <p:nvPr/>
              </p:nvSpPr>
              <p:spPr bwMode="auto">
                <a:xfrm>
                  <a:off x="3049" y="1477"/>
                  <a:ext cx="487"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3" name="Line 483"/>
                <p:cNvSpPr>
                  <a:spLocks noChangeShapeType="1"/>
                </p:cNvSpPr>
                <p:nvPr/>
              </p:nvSpPr>
              <p:spPr bwMode="auto">
                <a:xfrm flipH="1">
                  <a:off x="3485" y="1879"/>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4" name="Line 484"/>
                <p:cNvSpPr>
                  <a:spLocks noChangeShapeType="1"/>
                </p:cNvSpPr>
                <p:nvPr/>
              </p:nvSpPr>
              <p:spPr bwMode="auto">
                <a:xfrm flipH="1" flipV="1">
                  <a:off x="2949" y="1543"/>
                  <a:ext cx="487"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5" name="Line 485"/>
                <p:cNvSpPr>
                  <a:spLocks noChangeShapeType="1"/>
                </p:cNvSpPr>
                <p:nvPr/>
              </p:nvSpPr>
              <p:spPr bwMode="auto">
                <a:xfrm flipV="1">
                  <a:off x="2949" y="1509"/>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6" name="Line 486"/>
                <p:cNvSpPr>
                  <a:spLocks noChangeShapeType="1"/>
                </p:cNvSpPr>
                <p:nvPr/>
              </p:nvSpPr>
              <p:spPr bwMode="auto">
                <a:xfrm>
                  <a:off x="2997" y="1509"/>
                  <a:ext cx="488" cy="40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7" name="Line 487"/>
                <p:cNvSpPr>
                  <a:spLocks noChangeShapeType="1"/>
                </p:cNvSpPr>
                <p:nvPr/>
              </p:nvSpPr>
              <p:spPr bwMode="auto">
                <a:xfrm flipH="1">
                  <a:off x="3436" y="1910"/>
                  <a:ext cx="49"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8" name="Line 488"/>
                <p:cNvSpPr>
                  <a:spLocks noChangeShapeType="1"/>
                </p:cNvSpPr>
                <p:nvPr/>
              </p:nvSpPr>
              <p:spPr bwMode="auto">
                <a:xfrm flipH="1" flipV="1">
                  <a:off x="2897" y="1574"/>
                  <a:ext cx="488"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09" name="Line 489"/>
                <p:cNvSpPr>
                  <a:spLocks noChangeShapeType="1"/>
                </p:cNvSpPr>
                <p:nvPr/>
              </p:nvSpPr>
              <p:spPr bwMode="auto">
                <a:xfrm flipV="1">
                  <a:off x="2897" y="1543"/>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0" name="Line 490"/>
                <p:cNvSpPr>
                  <a:spLocks noChangeShapeType="1"/>
                </p:cNvSpPr>
                <p:nvPr/>
              </p:nvSpPr>
              <p:spPr bwMode="auto">
                <a:xfrm>
                  <a:off x="2949" y="1543"/>
                  <a:ext cx="487"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1" name="Line 491"/>
                <p:cNvSpPr>
                  <a:spLocks noChangeShapeType="1"/>
                </p:cNvSpPr>
                <p:nvPr/>
              </p:nvSpPr>
              <p:spPr bwMode="auto">
                <a:xfrm flipH="1">
                  <a:off x="3385" y="1943"/>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2" name="Line 492"/>
                <p:cNvSpPr>
                  <a:spLocks noChangeShapeType="1"/>
                </p:cNvSpPr>
                <p:nvPr/>
              </p:nvSpPr>
              <p:spPr bwMode="auto">
                <a:xfrm flipH="1" flipV="1">
                  <a:off x="2849" y="1605"/>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3" name="Line 493"/>
                <p:cNvSpPr>
                  <a:spLocks noChangeShapeType="1"/>
                </p:cNvSpPr>
                <p:nvPr/>
              </p:nvSpPr>
              <p:spPr bwMode="auto">
                <a:xfrm flipV="1">
                  <a:off x="2849" y="157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4" name="Line 494"/>
                <p:cNvSpPr>
                  <a:spLocks noChangeShapeType="1"/>
                </p:cNvSpPr>
                <p:nvPr/>
              </p:nvSpPr>
              <p:spPr bwMode="auto">
                <a:xfrm>
                  <a:off x="2897" y="1574"/>
                  <a:ext cx="488"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5" name="Line 495"/>
                <p:cNvSpPr>
                  <a:spLocks noChangeShapeType="1"/>
                </p:cNvSpPr>
                <p:nvPr/>
              </p:nvSpPr>
              <p:spPr bwMode="auto">
                <a:xfrm flipH="1">
                  <a:off x="3337" y="1974"/>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6" name="Line 496"/>
                <p:cNvSpPr>
                  <a:spLocks noChangeShapeType="1"/>
                </p:cNvSpPr>
                <p:nvPr/>
              </p:nvSpPr>
              <p:spPr bwMode="auto">
                <a:xfrm flipH="1" flipV="1">
                  <a:off x="2797" y="1637"/>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7" name="Line 497"/>
                <p:cNvSpPr>
                  <a:spLocks noChangeShapeType="1"/>
                </p:cNvSpPr>
                <p:nvPr/>
              </p:nvSpPr>
              <p:spPr bwMode="auto">
                <a:xfrm flipV="1">
                  <a:off x="2797" y="1605"/>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8" name="Line 498"/>
                <p:cNvSpPr>
                  <a:spLocks noChangeShapeType="1"/>
                </p:cNvSpPr>
                <p:nvPr/>
              </p:nvSpPr>
              <p:spPr bwMode="auto">
                <a:xfrm>
                  <a:off x="2849" y="1605"/>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19" name="Line 499"/>
                <p:cNvSpPr>
                  <a:spLocks noChangeShapeType="1"/>
                </p:cNvSpPr>
                <p:nvPr/>
              </p:nvSpPr>
              <p:spPr bwMode="auto">
                <a:xfrm flipH="1">
                  <a:off x="3285" y="2008"/>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0" name="Line 500"/>
                <p:cNvSpPr>
                  <a:spLocks noChangeShapeType="1"/>
                </p:cNvSpPr>
                <p:nvPr/>
              </p:nvSpPr>
              <p:spPr bwMode="auto">
                <a:xfrm flipH="1" flipV="1">
                  <a:off x="2749" y="1668"/>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1" name="Line 501"/>
                <p:cNvSpPr>
                  <a:spLocks noChangeShapeType="1"/>
                </p:cNvSpPr>
                <p:nvPr/>
              </p:nvSpPr>
              <p:spPr bwMode="auto">
                <a:xfrm flipV="1">
                  <a:off x="2749" y="163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2" name="Line 502"/>
                <p:cNvSpPr>
                  <a:spLocks noChangeShapeType="1"/>
                </p:cNvSpPr>
                <p:nvPr/>
              </p:nvSpPr>
              <p:spPr bwMode="auto">
                <a:xfrm>
                  <a:off x="2797" y="1637"/>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3" name="Line 503"/>
                <p:cNvSpPr>
                  <a:spLocks noChangeShapeType="1"/>
                </p:cNvSpPr>
                <p:nvPr/>
              </p:nvSpPr>
              <p:spPr bwMode="auto">
                <a:xfrm flipH="1">
                  <a:off x="3237" y="2039"/>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4" name="Line 504"/>
                <p:cNvSpPr>
                  <a:spLocks noChangeShapeType="1"/>
                </p:cNvSpPr>
                <p:nvPr/>
              </p:nvSpPr>
              <p:spPr bwMode="auto">
                <a:xfrm flipH="1" flipV="1">
                  <a:off x="2697" y="1703"/>
                  <a:ext cx="488"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5" name="Line 505"/>
                <p:cNvSpPr>
                  <a:spLocks noChangeShapeType="1"/>
                </p:cNvSpPr>
                <p:nvPr/>
              </p:nvSpPr>
              <p:spPr bwMode="auto">
                <a:xfrm flipV="1">
                  <a:off x="2697" y="1668"/>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6" name="Line 506"/>
                <p:cNvSpPr>
                  <a:spLocks noChangeShapeType="1"/>
                </p:cNvSpPr>
                <p:nvPr/>
              </p:nvSpPr>
              <p:spPr bwMode="auto">
                <a:xfrm>
                  <a:off x="2749" y="1668"/>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7" name="Line 507"/>
                <p:cNvSpPr>
                  <a:spLocks noChangeShapeType="1"/>
                </p:cNvSpPr>
                <p:nvPr/>
              </p:nvSpPr>
              <p:spPr bwMode="auto">
                <a:xfrm flipH="1">
                  <a:off x="3185" y="2071"/>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8" name="Line 508"/>
                <p:cNvSpPr>
                  <a:spLocks noChangeShapeType="1"/>
                </p:cNvSpPr>
                <p:nvPr/>
              </p:nvSpPr>
              <p:spPr bwMode="auto">
                <a:xfrm flipH="1" flipV="1">
                  <a:off x="2649" y="1734"/>
                  <a:ext cx="488"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29" name="Line 509"/>
                <p:cNvSpPr>
                  <a:spLocks noChangeShapeType="1"/>
                </p:cNvSpPr>
                <p:nvPr/>
              </p:nvSpPr>
              <p:spPr bwMode="auto">
                <a:xfrm flipV="1">
                  <a:off x="2649" y="1703"/>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0" name="Line 510"/>
                <p:cNvSpPr>
                  <a:spLocks noChangeShapeType="1"/>
                </p:cNvSpPr>
                <p:nvPr/>
              </p:nvSpPr>
              <p:spPr bwMode="auto">
                <a:xfrm>
                  <a:off x="2697" y="1703"/>
                  <a:ext cx="488"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1" name="Line 511"/>
                <p:cNvSpPr>
                  <a:spLocks noChangeShapeType="1"/>
                </p:cNvSpPr>
                <p:nvPr/>
              </p:nvSpPr>
              <p:spPr bwMode="auto">
                <a:xfrm flipH="1">
                  <a:off x="3137" y="2102"/>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2" name="Line 512"/>
                <p:cNvSpPr>
                  <a:spLocks noChangeShapeType="1"/>
                </p:cNvSpPr>
                <p:nvPr/>
              </p:nvSpPr>
              <p:spPr bwMode="auto">
                <a:xfrm flipH="1" flipV="1">
                  <a:off x="2597" y="1765"/>
                  <a:ext cx="489"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3" name="Line 513"/>
                <p:cNvSpPr>
                  <a:spLocks noChangeShapeType="1"/>
                </p:cNvSpPr>
                <p:nvPr/>
              </p:nvSpPr>
              <p:spPr bwMode="auto">
                <a:xfrm flipV="1">
                  <a:off x="2597" y="1734"/>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4" name="Line 514"/>
                <p:cNvSpPr>
                  <a:spLocks noChangeShapeType="1"/>
                </p:cNvSpPr>
                <p:nvPr/>
              </p:nvSpPr>
              <p:spPr bwMode="auto">
                <a:xfrm>
                  <a:off x="2649" y="1734"/>
                  <a:ext cx="488"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5" name="Line 515"/>
                <p:cNvSpPr>
                  <a:spLocks noChangeShapeType="1"/>
                </p:cNvSpPr>
                <p:nvPr/>
              </p:nvSpPr>
              <p:spPr bwMode="auto">
                <a:xfrm flipH="1">
                  <a:off x="3086" y="2133"/>
                  <a:ext cx="51"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6" name="Line 516"/>
                <p:cNvSpPr>
                  <a:spLocks noChangeShapeType="1"/>
                </p:cNvSpPr>
                <p:nvPr/>
              </p:nvSpPr>
              <p:spPr bwMode="auto">
                <a:xfrm flipH="1" flipV="1">
                  <a:off x="2549" y="1797"/>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7" name="Line 517"/>
                <p:cNvSpPr>
                  <a:spLocks noChangeShapeType="1"/>
                </p:cNvSpPr>
                <p:nvPr/>
              </p:nvSpPr>
              <p:spPr bwMode="auto">
                <a:xfrm flipV="1">
                  <a:off x="2549" y="1765"/>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8" name="Line 518"/>
                <p:cNvSpPr>
                  <a:spLocks noChangeShapeType="1"/>
                </p:cNvSpPr>
                <p:nvPr/>
              </p:nvSpPr>
              <p:spPr bwMode="auto">
                <a:xfrm>
                  <a:off x="2597" y="1765"/>
                  <a:ext cx="489"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39" name="Line 519"/>
                <p:cNvSpPr>
                  <a:spLocks noChangeShapeType="1"/>
                </p:cNvSpPr>
                <p:nvPr/>
              </p:nvSpPr>
              <p:spPr bwMode="auto">
                <a:xfrm flipH="1">
                  <a:off x="3037" y="2168"/>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0" name="Line 520"/>
                <p:cNvSpPr>
                  <a:spLocks noChangeShapeType="1"/>
                </p:cNvSpPr>
                <p:nvPr/>
              </p:nvSpPr>
              <p:spPr bwMode="auto">
                <a:xfrm flipH="1" flipV="1">
                  <a:off x="2498" y="1831"/>
                  <a:ext cx="488"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1" name="Line 521"/>
                <p:cNvSpPr>
                  <a:spLocks noChangeShapeType="1"/>
                </p:cNvSpPr>
                <p:nvPr/>
              </p:nvSpPr>
              <p:spPr bwMode="auto">
                <a:xfrm flipV="1">
                  <a:off x="2498" y="1797"/>
                  <a:ext cx="51"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2" name="Line 522"/>
                <p:cNvSpPr>
                  <a:spLocks noChangeShapeType="1"/>
                </p:cNvSpPr>
                <p:nvPr/>
              </p:nvSpPr>
              <p:spPr bwMode="auto">
                <a:xfrm>
                  <a:off x="2549" y="1797"/>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3" name="Line 523"/>
                <p:cNvSpPr>
                  <a:spLocks noChangeShapeType="1"/>
                </p:cNvSpPr>
                <p:nvPr/>
              </p:nvSpPr>
              <p:spPr bwMode="auto">
                <a:xfrm flipH="1">
                  <a:off x="2986" y="2199"/>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4" name="Line 524"/>
                <p:cNvSpPr>
                  <a:spLocks noChangeShapeType="1"/>
                </p:cNvSpPr>
                <p:nvPr/>
              </p:nvSpPr>
              <p:spPr bwMode="auto">
                <a:xfrm flipH="1" flipV="1">
                  <a:off x="2449" y="1862"/>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5" name="Line 525"/>
                <p:cNvSpPr>
                  <a:spLocks noChangeShapeType="1"/>
                </p:cNvSpPr>
                <p:nvPr/>
              </p:nvSpPr>
              <p:spPr bwMode="auto">
                <a:xfrm flipV="1">
                  <a:off x="2449" y="1831"/>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6" name="Line 526"/>
                <p:cNvSpPr>
                  <a:spLocks noChangeShapeType="1"/>
                </p:cNvSpPr>
                <p:nvPr/>
              </p:nvSpPr>
              <p:spPr bwMode="auto">
                <a:xfrm>
                  <a:off x="2498" y="1831"/>
                  <a:ext cx="488" cy="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7" name="Line 527"/>
                <p:cNvSpPr>
                  <a:spLocks noChangeShapeType="1"/>
                </p:cNvSpPr>
                <p:nvPr/>
              </p:nvSpPr>
              <p:spPr bwMode="auto">
                <a:xfrm flipH="1">
                  <a:off x="2937" y="2231"/>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8" name="Line 528"/>
                <p:cNvSpPr>
                  <a:spLocks noChangeShapeType="1"/>
                </p:cNvSpPr>
                <p:nvPr/>
              </p:nvSpPr>
              <p:spPr bwMode="auto">
                <a:xfrm flipH="1" flipV="1">
                  <a:off x="2398" y="1893"/>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49" name="Line 529"/>
                <p:cNvSpPr>
                  <a:spLocks noChangeShapeType="1"/>
                </p:cNvSpPr>
                <p:nvPr/>
              </p:nvSpPr>
              <p:spPr bwMode="auto">
                <a:xfrm flipV="1">
                  <a:off x="2398" y="1862"/>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0" name="Line 530"/>
                <p:cNvSpPr>
                  <a:spLocks noChangeShapeType="1"/>
                </p:cNvSpPr>
                <p:nvPr/>
              </p:nvSpPr>
              <p:spPr bwMode="auto">
                <a:xfrm>
                  <a:off x="2449" y="1862"/>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1" name="Line 531"/>
                <p:cNvSpPr>
                  <a:spLocks noChangeShapeType="1"/>
                </p:cNvSpPr>
                <p:nvPr/>
              </p:nvSpPr>
              <p:spPr bwMode="auto">
                <a:xfrm flipH="1">
                  <a:off x="2886" y="2265"/>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2" name="Line 532"/>
                <p:cNvSpPr>
                  <a:spLocks noChangeShapeType="1"/>
                </p:cNvSpPr>
                <p:nvPr/>
              </p:nvSpPr>
              <p:spPr bwMode="auto">
                <a:xfrm flipH="1" flipV="1">
                  <a:off x="2349" y="1925"/>
                  <a:ext cx="488"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3" name="Line 533"/>
                <p:cNvSpPr>
                  <a:spLocks noChangeShapeType="1"/>
                </p:cNvSpPr>
                <p:nvPr/>
              </p:nvSpPr>
              <p:spPr bwMode="auto">
                <a:xfrm flipV="1">
                  <a:off x="2349" y="1893"/>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4" name="Line 534"/>
                <p:cNvSpPr>
                  <a:spLocks noChangeShapeType="1"/>
                </p:cNvSpPr>
                <p:nvPr/>
              </p:nvSpPr>
              <p:spPr bwMode="auto">
                <a:xfrm>
                  <a:off x="2398" y="1893"/>
                  <a:ext cx="488"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5" name="Line 535"/>
                <p:cNvSpPr>
                  <a:spLocks noChangeShapeType="1"/>
                </p:cNvSpPr>
                <p:nvPr/>
              </p:nvSpPr>
              <p:spPr bwMode="auto">
                <a:xfrm flipH="1">
                  <a:off x="2837" y="2296"/>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6" name="Line 536"/>
                <p:cNvSpPr>
                  <a:spLocks noChangeShapeType="1"/>
                </p:cNvSpPr>
                <p:nvPr/>
              </p:nvSpPr>
              <p:spPr bwMode="auto">
                <a:xfrm flipH="1" flipV="1">
                  <a:off x="2299" y="1960"/>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7" name="Line 537"/>
                <p:cNvSpPr>
                  <a:spLocks noChangeShapeType="1"/>
                </p:cNvSpPr>
                <p:nvPr/>
              </p:nvSpPr>
              <p:spPr bwMode="auto">
                <a:xfrm flipV="1">
                  <a:off x="2299" y="1925"/>
                  <a:ext cx="50"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8" name="Line 538"/>
                <p:cNvSpPr>
                  <a:spLocks noChangeShapeType="1"/>
                </p:cNvSpPr>
                <p:nvPr/>
              </p:nvSpPr>
              <p:spPr bwMode="auto">
                <a:xfrm>
                  <a:off x="2351" y="1926"/>
                  <a:ext cx="489" cy="40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59" name="Line 539"/>
                <p:cNvSpPr>
                  <a:spLocks noChangeShapeType="1"/>
                </p:cNvSpPr>
                <p:nvPr/>
              </p:nvSpPr>
              <p:spPr bwMode="auto">
                <a:xfrm flipH="1">
                  <a:off x="2786" y="2327"/>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0" name="Line 540"/>
                <p:cNvSpPr>
                  <a:spLocks noChangeShapeType="1"/>
                </p:cNvSpPr>
                <p:nvPr/>
              </p:nvSpPr>
              <p:spPr bwMode="auto">
                <a:xfrm flipH="1" flipV="1">
                  <a:off x="2250" y="1991"/>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1" name="Line 541"/>
                <p:cNvSpPr>
                  <a:spLocks noChangeShapeType="1"/>
                </p:cNvSpPr>
                <p:nvPr/>
              </p:nvSpPr>
              <p:spPr bwMode="auto">
                <a:xfrm flipV="1">
                  <a:off x="2250" y="1960"/>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2" name="Line 542"/>
                <p:cNvSpPr>
                  <a:spLocks noChangeShapeType="1"/>
                </p:cNvSpPr>
                <p:nvPr/>
              </p:nvSpPr>
              <p:spPr bwMode="auto">
                <a:xfrm>
                  <a:off x="2299" y="1960"/>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3" name="Line 543"/>
                <p:cNvSpPr>
                  <a:spLocks noChangeShapeType="1"/>
                </p:cNvSpPr>
                <p:nvPr/>
              </p:nvSpPr>
              <p:spPr bwMode="auto">
                <a:xfrm flipH="1">
                  <a:off x="2737" y="2359"/>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4" name="Line 544"/>
                <p:cNvSpPr>
                  <a:spLocks noChangeShapeType="1"/>
                </p:cNvSpPr>
                <p:nvPr/>
              </p:nvSpPr>
              <p:spPr bwMode="auto">
                <a:xfrm flipH="1" flipV="1">
                  <a:off x="2199" y="2022"/>
                  <a:ext cx="487" cy="4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5" name="Line 545"/>
                <p:cNvSpPr>
                  <a:spLocks noChangeShapeType="1"/>
                </p:cNvSpPr>
                <p:nvPr/>
              </p:nvSpPr>
              <p:spPr bwMode="auto">
                <a:xfrm flipV="1">
                  <a:off x="2199" y="1991"/>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6" name="Line 546"/>
                <p:cNvSpPr>
                  <a:spLocks noChangeShapeType="1"/>
                </p:cNvSpPr>
                <p:nvPr/>
              </p:nvSpPr>
              <p:spPr bwMode="auto">
                <a:xfrm>
                  <a:off x="2250" y="1991"/>
                  <a:ext cx="487" cy="3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7" name="Line 547"/>
                <p:cNvSpPr>
                  <a:spLocks noChangeShapeType="1"/>
                </p:cNvSpPr>
                <p:nvPr/>
              </p:nvSpPr>
              <p:spPr bwMode="auto">
                <a:xfrm flipH="1">
                  <a:off x="2686" y="2390"/>
                  <a:ext cx="51"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8" name="Line 548"/>
                <p:cNvSpPr>
                  <a:spLocks noChangeShapeType="1"/>
                </p:cNvSpPr>
                <p:nvPr/>
              </p:nvSpPr>
              <p:spPr bwMode="auto">
                <a:xfrm>
                  <a:off x="1719" y="1737"/>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69" name="Line 549"/>
                <p:cNvSpPr>
                  <a:spLocks noChangeShapeType="1"/>
                </p:cNvSpPr>
                <p:nvPr/>
              </p:nvSpPr>
              <p:spPr bwMode="auto">
                <a:xfrm flipH="1">
                  <a:off x="2156" y="1962"/>
                  <a:ext cx="51"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0" name="Line 550"/>
                <p:cNvSpPr>
                  <a:spLocks noChangeShapeType="1"/>
                </p:cNvSpPr>
                <p:nvPr/>
              </p:nvSpPr>
              <p:spPr bwMode="auto">
                <a:xfrm flipH="1" flipV="1">
                  <a:off x="1671" y="1770"/>
                  <a:ext cx="485"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1" name="Line 551"/>
                <p:cNvSpPr>
                  <a:spLocks noChangeShapeType="1"/>
                </p:cNvSpPr>
                <p:nvPr/>
              </p:nvSpPr>
              <p:spPr bwMode="auto">
                <a:xfrm flipV="1">
                  <a:off x="1671" y="1737"/>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2" name="Line 552"/>
                <p:cNvSpPr>
                  <a:spLocks noChangeShapeType="1"/>
                </p:cNvSpPr>
                <p:nvPr/>
              </p:nvSpPr>
              <p:spPr bwMode="auto">
                <a:xfrm>
                  <a:off x="1770" y="1705"/>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3" name="Line 553"/>
                <p:cNvSpPr>
                  <a:spLocks noChangeShapeType="1"/>
                </p:cNvSpPr>
                <p:nvPr/>
              </p:nvSpPr>
              <p:spPr bwMode="auto">
                <a:xfrm flipH="1">
                  <a:off x="2207" y="1931"/>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4" name="Line 554"/>
                <p:cNvSpPr>
                  <a:spLocks noChangeShapeType="1"/>
                </p:cNvSpPr>
                <p:nvPr/>
              </p:nvSpPr>
              <p:spPr bwMode="auto">
                <a:xfrm flipH="1" flipV="1">
                  <a:off x="1719" y="1737"/>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5" name="Line 555"/>
                <p:cNvSpPr>
                  <a:spLocks noChangeShapeType="1"/>
                </p:cNvSpPr>
                <p:nvPr/>
              </p:nvSpPr>
              <p:spPr bwMode="auto">
                <a:xfrm flipV="1">
                  <a:off x="1719" y="1705"/>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6" name="Line 556"/>
                <p:cNvSpPr>
                  <a:spLocks noChangeShapeType="1"/>
                </p:cNvSpPr>
                <p:nvPr/>
              </p:nvSpPr>
              <p:spPr bwMode="auto">
                <a:xfrm>
                  <a:off x="1819" y="1674"/>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7" name="Line 557"/>
                <p:cNvSpPr>
                  <a:spLocks noChangeShapeType="1"/>
                </p:cNvSpPr>
                <p:nvPr/>
              </p:nvSpPr>
              <p:spPr bwMode="auto">
                <a:xfrm flipH="1">
                  <a:off x="2258" y="1899"/>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8" name="Line 558"/>
                <p:cNvSpPr>
                  <a:spLocks noChangeShapeType="1"/>
                </p:cNvSpPr>
                <p:nvPr/>
              </p:nvSpPr>
              <p:spPr bwMode="auto">
                <a:xfrm flipH="1" flipV="1">
                  <a:off x="1770" y="1705"/>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79" name="Line 559"/>
                <p:cNvSpPr>
                  <a:spLocks noChangeShapeType="1"/>
                </p:cNvSpPr>
                <p:nvPr/>
              </p:nvSpPr>
              <p:spPr bwMode="auto">
                <a:xfrm flipV="1">
                  <a:off x="1770" y="1674"/>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0" name="Line 560"/>
                <p:cNvSpPr>
                  <a:spLocks noChangeShapeType="1"/>
                </p:cNvSpPr>
                <p:nvPr/>
              </p:nvSpPr>
              <p:spPr bwMode="auto">
                <a:xfrm>
                  <a:off x="1868" y="1643"/>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1" name="Line 561"/>
                <p:cNvSpPr>
                  <a:spLocks noChangeShapeType="1"/>
                </p:cNvSpPr>
                <p:nvPr/>
              </p:nvSpPr>
              <p:spPr bwMode="auto">
                <a:xfrm flipH="1">
                  <a:off x="2307" y="1868"/>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2" name="Line 562"/>
                <p:cNvSpPr>
                  <a:spLocks noChangeShapeType="1"/>
                </p:cNvSpPr>
                <p:nvPr/>
              </p:nvSpPr>
              <p:spPr bwMode="auto">
                <a:xfrm flipH="1" flipV="1">
                  <a:off x="1819" y="1674"/>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3" name="Line 563"/>
                <p:cNvSpPr>
                  <a:spLocks noChangeShapeType="1"/>
                </p:cNvSpPr>
                <p:nvPr/>
              </p:nvSpPr>
              <p:spPr bwMode="auto">
                <a:xfrm flipV="1">
                  <a:off x="1819" y="1643"/>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4" name="Line 564"/>
                <p:cNvSpPr>
                  <a:spLocks noChangeShapeType="1"/>
                </p:cNvSpPr>
                <p:nvPr/>
              </p:nvSpPr>
              <p:spPr bwMode="auto">
                <a:xfrm>
                  <a:off x="1919" y="1609"/>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5" name="Line 565"/>
                <p:cNvSpPr>
                  <a:spLocks noChangeShapeType="1"/>
                </p:cNvSpPr>
                <p:nvPr/>
              </p:nvSpPr>
              <p:spPr bwMode="auto">
                <a:xfrm flipH="1">
                  <a:off x="2355" y="1834"/>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6" name="Line 566"/>
                <p:cNvSpPr>
                  <a:spLocks noChangeShapeType="1"/>
                </p:cNvSpPr>
                <p:nvPr/>
              </p:nvSpPr>
              <p:spPr bwMode="auto">
                <a:xfrm flipH="1" flipV="1">
                  <a:off x="1868" y="1643"/>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7" name="Line 567"/>
                <p:cNvSpPr>
                  <a:spLocks noChangeShapeType="1"/>
                </p:cNvSpPr>
                <p:nvPr/>
              </p:nvSpPr>
              <p:spPr bwMode="auto">
                <a:xfrm flipV="1">
                  <a:off x="1868" y="1609"/>
                  <a:ext cx="51"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8" name="Line 568"/>
                <p:cNvSpPr>
                  <a:spLocks noChangeShapeType="1"/>
                </p:cNvSpPr>
                <p:nvPr/>
              </p:nvSpPr>
              <p:spPr bwMode="auto">
                <a:xfrm>
                  <a:off x="1970" y="1576"/>
                  <a:ext cx="488" cy="2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89" name="Line 569"/>
                <p:cNvSpPr>
                  <a:spLocks noChangeShapeType="1"/>
                </p:cNvSpPr>
                <p:nvPr/>
              </p:nvSpPr>
              <p:spPr bwMode="auto">
                <a:xfrm flipH="1">
                  <a:off x="2407" y="1803"/>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0" name="Line 570"/>
                <p:cNvSpPr>
                  <a:spLocks noChangeShapeType="1"/>
                </p:cNvSpPr>
                <p:nvPr/>
              </p:nvSpPr>
              <p:spPr bwMode="auto">
                <a:xfrm flipH="1" flipV="1">
                  <a:off x="1919" y="1609"/>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1" name="Line 571"/>
                <p:cNvSpPr>
                  <a:spLocks noChangeShapeType="1"/>
                </p:cNvSpPr>
                <p:nvPr/>
              </p:nvSpPr>
              <p:spPr bwMode="auto">
                <a:xfrm flipV="1">
                  <a:off x="1919" y="1576"/>
                  <a:ext cx="51"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2" name="Line 572"/>
                <p:cNvSpPr>
                  <a:spLocks noChangeShapeType="1"/>
                </p:cNvSpPr>
                <p:nvPr/>
              </p:nvSpPr>
              <p:spPr bwMode="auto">
                <a:xfrm>
                  <a:off x="2018" y="1545"/>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3" name="Line 573"/>
                <p:cNvSpPr>
                  <a:spLocks noChangeShapeType="1"/>
                </p:cNvSpPr>
                <p:nvPr/>
              </p:nvSpPr>
              <p:spPr bwMode="auto">
                <a:xfrm flipH="1">
                  <a:off x="2458" y="1770"/>
                  <a:ext cx="48"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4" name="Line 574"/>
                <p:cNvSpPr>
                  <a:spLocks noChangeShapeType="1"/>
                </p:cNvSpPr>
                <p:nvPr/>
              </p:nvSpPr>
              <p:spPr bwMode="auto">
                <a:xfrm flipH="1" flipV="1">
                  <a:off x="1970" y="1576"/>
                  <a:ext cx="488" cy="22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5" name="Line 575"/>
                <p:cNvSpPr>
                  <a:spLocks noChangeShapeType="1"/>
                </p:cNvSpPr>
                <p:nvPr/>
              </p:nvSpPr>
              <p:spPr bwMode="auto">
                <a:xfrm flipV="1">
                  <a:off x="1970" y="1545"/>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6" name="Line 576"/>
                <p:cNvSpPr>
                  <a:spLocks noChangeShapeType="1"/>
                </p:cNvSpPr>
                <p:nvPr/>
              </p:nvSpPr>
              <p:spPr bwMode="auto">
                <a:xfrm>
                  <a:off x="2068" y="1514"/>
                  <a:ext cx="490"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7" name="Line 577"/>
                <p:cNvSpPr>
                  <a:spLocks noChangeShapeType="1"/>
                </p:cNvSpPr>
                <p:nvPr/>
              </p:nvSpPr>
              <p:spPr bwMode="auto">
                <a:xfrm flipH="1">
                  <a:off x="2506" y="1739"/>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8" name="Line 578"/>
                <p:cNvSpPr>
                  <a:spLocks noChangeShapeType="1"/>
                </p:cNvSpPr>
                <p:nvPr/>
              </p:nvSpPr>
              <p:spPr bwMode="auto">
                <a:xfrm flipH="1" flipV="1">
                  <a:off x="2018" y="1545"/>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299" name="Line 579"/>
                <p:cNvSpPr>
                  <a:spLocks noChangeShapeType="1"/>
                </p:cNvSpPr>
                <p:nvPr/>
              </p:nvSpPr>
              <p:spPr bwMode="auto">
                <a:xfrm flipV="1">
                  <a:off x="2018" y="1514"/>
                  <a:ext cx="50"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0" name="Line 580"/>
                <p:cNvSpPr>
                  <a:spLocks noChangeShapeType="1"/>
                </p:cNvSpPr>
                <p:nvPr/>
              </p:nvSpPr>
              <p:spPr bwMode="auto">
                <a:xfrm>
                  <a:off x="2118" y="1480"/>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1" name="Line 581"/>
                <p:cNvSpPr>
                  <a:spLocks noChangeShapeType="1"/>
                </p:cNvSpPr>
                <p:nvPr/>
              </p:nvSpPr>
              <p:spPr bwMode="auto">
                <a:xfrm flipH="1">
                  <a:off x="2558" y="1705"/>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2" name="Line 582"/>
                <p:cNvSpPr>
                  <a:spLocks noChangeShapeType="1"/>
                </p:cNvSpPr>
                <p:nvPr/>
              </p:nvSpPr>
              <p:spPr bwMode="auto">
                <a:xfrm flipH="1" flipV="1">
                  <a:off x="2068" y="1514"/>
                  <a:ext cx="490"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3" name="Line 583"/>
                <p:cNvSpPr>
                  <a:spLocks noChangeShapeType="1"/>
                </p:cNvSpPr>
                <p:nvPr/>
              </p:nvSpPr>
              <p:spPr bwMode="auto">
                <a:xfrm flipV="1">
                  <a:off x="2068" y="1480"/>
                  <a:ext cx="50"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4" name="Line 584"/>
                <p:cNvSpPr>
                  <a:spLocks noChangeShapeType="1"/>
                </p:cNvSpPr>
                <p:nvPr/>
              </p:nvSpPr>
              <p:spPr bwMode="auto">
                <a:xfrm>
                  <a:off x="2170" y="1448"/>
                  <a:ext cx="485"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5" name="Line 585"/>
                <p:cNvSpPr>
                  <a:spLocks noChangeShapeType="1"/>
                </p:cNvSpPr>
                <p:nvPr/>
              </p:nvSpPr>
              <p:spPr bwMode="auto">
                <a:xfrm flipH="1">
                  <a:off x="2606" y="1674"/>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6" name="Line 586"/>
                <p:cNvSpPr>
                  <a:spLocks noChangeShapeType="1"/>
                </p:cNvSpPr>
                <p:nvPr/>
              </p:nvSpPr>
              <p:spPr bwMode="auto">
                <a:xfrm flipH="1" flipV="1">
                  <a:off x="2118" y="1480"/>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7" name="Line 587"/>
                <p:cNvSpPr>
                  <a:spLocks noChangeShapeType="1"/>
                </p:cNvSpPr>
                <p:nvPr/>
              </p:nvSpPr>
              <p:spPr bwMode="auto">
                <a:xfrm flipV="1">
                  <a:off x="2118" y="1448"/>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8" name="Line 588"/>
                <p:cNvSpPr>
                  <a:spLocks noChangeShapeType="1"/>
                </p:cNvSpPr>
                <p:nvPr/>
              </p:nvSpPr>
              <p:spPr bwMode="auto">
                <a:xfrm>
                  <a:off x="2218" y="1417"/>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09" name="Line 589"/>
                <p:cNvSpPr>
                  <a:spLocks noChangeShapeType="1"/>
                </p:cNvSpPr>
                <p:nvPr/>
              </p:nvSpPr>
              <p:spPr bwMode="auto">
                <a:xfrm flipH="1">
                  <a:off x="2655" y="1643"/>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0" name="Line 590"/>
                <p:cNvSpPr>
                  <a:spLocks noChangeShapeType="1"/>
                </p:cNvSpPr>
                <p:nvPr/>
              </p:nvSpPr>
              <p:spPr bwMode="auto">
                <a:xfrm flipH="1" flipV="1">
                  <a:off x="2170" y="1448"/>
                  <a:ext cx="485"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1" name="Line 591"/>
                <p:cNvSpPr>
                  <a:spLocks noChangeShapeType="1"/>
                </p:cNvSpPr>
                <p:nvPr/>
              </p:nvSpPr>
              <p:spPr bwMode="auto">
                <a:xfrm flipV="1">
                  <a:off x="2170" y="141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2" name="Line 592"/>
                <p:cNvSpPr>
                  <a:spLocks noChangeShapeType="1"/>
                </p:cNvSpPr>
                <p:nvPr/>
              </p:nvSpPr>
              <p:spPr bwMode="auto">
                <a:xfrm>
                  <a:off x="2270" y="1386"/>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3" name="Line 593"/>
                <p:cNvSpPr>
                  <a:spLocks noChangeShapeType="1"/>
                </p:cNvSpPr>
                <p:nvPr/>
              </p:nvSpPr>
              <p:spPr bwMode="auto">
                <a:xfrm flipH="1">
                  <a:off x="2706" y="1611"/>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4" name="Line 594"/>
                <p:cNvSpPr>
                  <a:spLocks noChangeShapeType="1"/>
                </p:cNvSpPr>
                <p:nvPr/>
              </p:nvSpPr>
              <p:spPr bwMode="auto">
                <a:xfrm flipH="1" flipV="1">
                  <a:off x="2218" y="1417"/>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5" name="Line 595"/>
                <p:cNvSpPr>
                  <a:spLocks noChangeShapeType="1"/>
                </p:cNvSpPr>
                <p:nvPr/>
              </p:nvSpPr>
              <p:spPr bwMode="auto">
                <a:xfrm flipV="1">
                  <a:off x="2218" y="1386"/>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6" name="Line 596"/>
                <p:cNvSpPr>
                  <a:spLocks noChangeShapeType="1"/>
                </p:cNvSpPr>
                <p:nvPr/>
              </p:nvSpPr>
              <p:spPr bwMode="auto">
                <a:xfrm>
                  <a:off x="2318" y="1354"/>
                  <a:ext cx="488" cy="22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7" name="Line 597"/>
                <p:cNvSpPr>
                  <a:spLocks noChangeShapeType="1"/>
                </p:cNvSpPr>
                <p:nvPr/>
              </p:nvSpPr>
              <p:spPr bwMode="auto">
                <a:xfrm flipH="1">
                  <a:off x="2758" y="1576"/>
                  <a:ext cx="48"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8" name="Line 598"/>
                <p:cNvSpPr>
                  <a:spLocks noChangeShapeType="1"/>
                </p:cNvSpPr>
                <p:nvPr/>
              </p:nvSpPr>
              <p:spPr bwMode="auto">
                <a:xfrm flipH="1" flipV="1">
                  <a:off x="2270" y="1386"/>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19" name="Line 599"/>
                <p:cNvSpPr>
                  <a:spLocks noChangeShapeType="1"/>
                </p:cNvSpPr>
                <p:nvPr/>
              </p:nvSpPr>
              <p:spPr bwMode="auto">
                <a:xfrm flipV="1">
                  <a:off x="2270" y="1354"/>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0" name="Line 600"/>
                <p:cNvSpPr>
                  <a:spLocks noChangeShapeType="1"/>
                </p:cNvSpPr>
                <p:nvPr/>
              </p:nvSpPr>
              <p:spPr bwMode="auto">
                <a:xfrm>
                  <a:off x="2366" y="1320"/>
                  <a:ext cx="491"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1" name="Line 601"/>
                <p:cNvSpPr>
                  <a:spLocks noChangeShapeType="1"/>
                </p:cNvSpPr>
                <p:nvPr/>
              </p:nvSpPr>
              <p:spPr bwMode="auto">
                <a:xfrm flipH="1">
                  <a:off x="2806" y="1545"/>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2" name="Line 602"/>
                <p:cNvSpPr>
                  <a:spLocks noChangeShapeType="1"/>
                </p:cNvSpPr>
                <p:nvPr/>
              </p:nvSpPr>
              <p:spPr bwMode="auto">
                <a:xfrm flipH="1" flipV="1">
                  <a:off x="2318" y="1354"/>
                  <a:ext cx="488" cy="22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3" name="Line 603"/>
                <p:cNvSpPr>
                  <a:spLocks noChangeShapeType="1"/>
                </p:cNvSpPr>
                <p:nvPr/>
              </p:nvSpPr>
              <p:spPr bwMode="auto">
                <a:xfrm flipV="1">
                  <a:off x="2318" y="1320"/>
                  <a:ext cx="48"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4" name="Line 604"/>
                <p:cNvSpPr>
                  <a:spLocks noChangeShapeType="1"/>
                </p:cNvSpPr>
                <p:nvPr/>
              </p:nvSpPr>
              <p:spPr bwMode="auto">
                <a:xfrm>
                  <a:off x="2418" y="1288"/>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5" name="Line 605"/>
                <p:cNvSpPr>
                  <a:spLocks noChangeShapeType="1"/>
                </p:cNvSpPr>
                <p:nvPr/>
              </p:nvSpPr>
              <p:spPr bwMode="auto">
                <a:xfrm flipH="1">
                  <a:off x="2857" y="1514"/>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6" name="Line 606"/>
                <p:cNvSpPr>
                  <a:spLocks noChangeShapeType="1"/>
                </p:cNvSpPr>
                <p:nvPr/>
              </p:nvSpPr>
              <p:spPr bwMode="auto">
                <a:xfrm flipH="1" flipV="1">
                  <a:off x="2366" y="1320"/>
                  <a:ext cx="491"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7" name="Line 607"/>
                <p:cNvSpPr>
                  <a:spLocks noChangeShapeType="1"/>
                </p:cNvSpPr>
                <p:nvPr/>
              </p:nvSpPr>
              <p:spPr bwMode="auto">
                <a:xfrm flipV="1">
                  <a:off x="2366" y="1288"/>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8" name="Line 608"/>
                <p:cNvSpPr>
                  <a:spLocks noChangeShapeType="1"/>
                </p:cNvSpPr>
                <p:nvPr/>
              </p:nvSpPr>
              <p:spPr bwMode="auto">
                <a:xfrm>
                  <a:off x="2470" y="1257"/>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29" name="Line 609"/>
                <p:cNvSpPr>
                  <a:spLocks noChangeShapeType="1"/>
                </p:cNvSpPr>
                <p:nvPr/>
              </p:nvSpPr>
              <p:spPr bwMode="auto">
                <a:xfrm flipH="1">
                  <a:off x="2906" y="1482"/>
                  <a:ext cx="51"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0" name="Line 610"/>
                <p:cNvSpPr>
                  <a:spLocks noChangeShapeType="1"/>
                </p:cNvSpPr>
                <p:nvPr/>
              </p:nvSpPr>
              <p:spPr bwMode="auto">
                <a:xfrm flipH="1" flipV="1">
                  <a:off x="2418" y="1288"/>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31" name="Line 611"/>
                <p:cNvSpPr>
                  <a:spLocks noChangeShapeType="1"/>
                </p:cNvSpPr>
                <p:nvPr/>
              </p:nvSpPr>
              <p:spPr bwMode="auto">
                <a:xfrm flipV="1">
                  <a:off x="2418" y="1257"/>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grpSp>
          <p:sp>
            <p:nvSpPr>
              <p:cNvPr id="34" name="Line 612"/>
              <p:cNvSpPr>
                <a:spLocks noChangeShapeType="1"/>
              </p:cNvSpPr>
              <p:nvPr/>
            </p:nvSpPr>
            <p:spPr bwMode="auto">
              <a:xfrm>
                <a:off x="2518" y="1225"/>
                <a:ext cx="488" cy="22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5" name="Line 613"/>
              <p:cNvSpPr>
                <a:spLocks noChangeShapeType="1"/>
              </p:cNvSpPr>
              <p:nvPr/>
            </p:nvSpPr>
            <p:spPr bwMode="auto">
              <a:xfrm flipH="1">
                <a:off x="2957" y="1448"/>
                <a:ext cx="49"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 name="Line 614"/>
              <p:cNvSpPr>
                <a:spLocks noChangeShapeType="1"/>
              </p:cNvSpPr>
              <p:nvPr/>
            </p:nvSpPr>
            <p:spPr bwMode="auto">
              <a:xfrm flipH="1" flipV="1">
                <a:off x="2470" y="1257"/>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7" name="Line 615"/>
              <p:cNvSpPr>
                <a:spLocks noChangeShapeType="1"/>
              </p:cNvSpPr>
              <p:nvPr/>
            </p:nvSpPr>
            <p:spPr bwMode="auto">
              <a:xfrm flipV="1">
                <a:off x="2470" y="1225"/>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8" name="Line 616"/>
              <p:cNvSpPr>
                <a:spLocks noChangeShapeType="1"/>
              </p:cNvSpPr>
              <p:nvPr/>
            </p:nvSpPr>
            <p:spPr bwMode="auto">
              <a:xfrm>
                <a:off x="2570" y="1192"/>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9" name="Line 617"/>
              <p:cNvSpPr>
                <a:spLocks noChangeShapeType="1"/>
              </p:cNvSpPr>
              <p:nvPr/>
            </p:nvSpPr>
            <p:spPr bwMode="auto">
              <a:xfrm flipH="1">
                <a:off x="3006" y="1417"/>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0" name="Line 618"/>
              <p:cNvSpPr>
                <a:spLocks noChangeShapeType="1"/>
              </p:cNvSpPr>
              <p:nvPr/>
            </p:nvSpPr>
            <p:spPr bwMode="auto">
              <a:xfrm flipH="1" flipV="1">
                <a:off x="2518" y="1225"/>
                <a:ext cx="488" cy="22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1" name="Line 619"/>
              <p:cNvSpPr>
                <a:spLocks noChangeShapeType="1"/>
              </p:cNvSpPr>
              <p:nvPr/>
            </p:nvSpPr>
            <p:spPr bwMode="auto">
              <a:xfrm flipV="1">
                <a:off x="2518" y="1192"/>
                <a:ext cx="52"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2" name="Line 620"/>
              <p:cNvSpPr>
                <a:spLocks noChangeShapeType="1"/>
              </p:cNvSpPr>
              <p:nvPr/>
            </p:nvSpPr>
            <p:spPr bwMode="auto">
              <a:xfrm>
                <a:off x="2618" y="1160"/>
                <a:ext cx="487"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3" name="Line 621"/>
              <p:cNvSpPr>
                <a:spLocks noChangeShapeType="1"/>
              </p:cNvSpPr>
              <p:nvPr/>
            </p:nvSpPr>
            <p:spPr bwMode="auto">
              <a:xfrm flipH="1">
                <a:off x="3057" y="1386"/>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4" name="Line 622"/>
              <p:cNvSpPr>
                <a:spLocks noChangeShapeType="1"/>
              </p:cNvSpPr>
              <p:nvPr/>
            </p:nvSpPr>
            <p:spPr bwMode="auto">
              <a:xfrm flipH="1" flipV="1">
                <a:off x="2570" y="1192"/>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5" name="Line 623"/>
              <p:cNvSpPr>
                <a:spLocks noChangeShapeType="1"/>
              </p:cNvSpPr>
              <p:nvPr/>
            </p:nvSpPr>
            <p:spPr bwMode="auto">
              <a:xfrm flipV="1">
                <a:off x="2570" y="1160"/>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6" name="Line 624"/>
              <p:cNvSpPr>
                <a:spLocks noChangeShapeType="1"/>
              </p:cNvSpPr>
              <p:nvPr/>
            </p:nvSpPr>
            <p:spPr bwMode="auto">
              <a:xfrm>
                <a:off x="2670" y="1129"/>
                <a:ext cx="484"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7" name="Line 625"/>
              <p:cNvSpPr>
                <a:spLocks noChangeShapeType="1"/>
              </p:cNvSpPr>
              <p:nvPr/>
            </p:nvSpPr>
            <p:spPr bwMode="auto">
              <a:xfrm flipH="1">
                <a:off x="3105" y="1354"/>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8" name="Line 626"/>
              <p:cNvSpPr>
                <a:spLocks noChangeShapeType="1"/>
              </p:cNvSpPr>
              <p:nvPr/>
            </p:nvSpPr>
            <p:spPr bwMode="auto">
              <a:xfrm flipH="1" flipV="1">
                <a:off x="2618" y="1160"/>
                <a:ext cx="487"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49" name="Line 627"/>
              <p:cNvSpPr>
                <a:spLocks noChangeShapeType="1"/>
              </p:cNvSpPr>
              <p:nvPr/>
            </p:nvSpPr>
            <p:spPr bwMode="auto">
              <a:xfrm flipV="1">
                <a:off x="2618" y="1129"/>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0" name="Line 628"/>
              <p:cNvSpPr>
                <a:spLocks noChangeShapeType="1"/>
              </p:cNvSpPr>
              <p:nvPr/>
            </p:nvSpPr>
            <p:spPr bwMode="auto">
              <a:xfrm>
                <a:off x="2718" y="1098"/>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1" name="Line 629"/>
              <p:cNvSpPr>
                <a:spLocks noChangeShapeType="1"/>
              </p:cNvSpPr>
              <p:nvPr/>
            </p:nvSpPr>
            <p:spPr bwMode="auto">
              <a:xfrm flipH="1">
                <a:off x="3154" y="1323"/>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2" name="Line 630"/>
              <p:cNvSpPr>
                <a:spLocks noChangeShapeType="1"/>
              </p:cNvSpPr>
              <p:nvPr/>
            </p:nvSpPr>
            <p:spPr bwMode="auto">
              <a:xfrm flipH="1" flipV="1">
                <a:off x="2670" y="1129"/>
                <a:ext cx="484"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3" name="Line 631"/>
              <p:cNvSpPr>
                <a:spLocks noChangeShapeType="1"/>
              </p:cNvSpPr>
              <p:nvPr/>
            </p:nvSpPr>
            <p:spPr bwMode="auto">
              <a:xfrm flipV="1">
                <a:off x="2670" y="1098"/>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4" name="Line 632"/>
              <p:cNvSpPr>
                <a:spLocks noChangeShapeType="1"/>
              </p:cNvSpPr>
              <p:nvPr/>
            </p:nvSpPr>
            <p:spPr bwMode="auto">
              <a:xfrm>
                <a:off x="2768" y="1063"/>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5" name="Line 633"/>
              <p:cNvSpPr>
                <a:spLocks noChangeShapeType="1"/>
              </p:cNvSpPr>
              <p:nvPr/>
            </p:nvSpPr>
            <p:spPr bwMode="auto">
              <a:xfrm flipH="1">
                <a:off x="3205" y="1288"/>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6" name="Line 634"/>
              <p:cNvSpPr>
                <a:spLocks noChangeShapeType="1"/>
              </p:cNvSpPr>
              <p:nvPr/>
            </p:nvSpPr>
            <p:spPr bwMode="auto">
              <a:xfrm flipH="1" flipV="1">
                <a:off x="2718" y="1098"/>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7" name="Line 635"/>
              <p:cNvSpPr>
                <a:spLocks noChangeShapeType="1"/>
              </p:cNvSpPr>
              <p:nvPr/>
            </p:nvSpPr>
            <p:spPr bwMode="auto">
              <a:xfrm flipV="1">
                <a:off x="2718" y="1063"/>
                <a:ext cx="50"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8" name="Line 636"/>
              <p:cNvSpPr>
                <a:spLocks noChangeShapeType="1"/>
              </p:cNvSpPr>
              <p:nvPr/>
            </p:nvSpPr>
            <p:spPr bwMode="auto">
              <a:xfrm>
                <a:off x="2818" y="1031"/>
                <a:ext cx="487"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59" name="Line 637"/>
              <p:cNvSpPr>
                <a:spLocks noChangeShapeType="1"/>
              </p:cNvSpPr>
              <p:nvPr/>
            </p:nvSpPr>
            <p:spPr bwMode="auto">
              <a:xfrm flipH="1">
                <a:off x="3257" y="1257"/>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 name="Line 638"/>
              <p:cNvSpPr>
                <a:spLocks noChangeShapeType="1"/>
              </p:cNvSpPr>
              <p:nvPr/>
            </p:nvSpPr>
            <p:spPr bwMode="auto">
              <a:xfrm flipH="1" flipV="1">
                <a:off x="2768" y="1063"/>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1" name="Line 639"/>
              <p:cNvSpPr>
                <a:spLocks noChangeShapeType="1"/>
              </p:cNvSpPr>
              <p:nvPr/>
            </p:nvSpPr>
            <p:spPr bwMode="auto">
              <a:xfrm flipV="1">
                <a:off x="2768" y="1031"/>
                <a:ext cx="50"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2" name="Line 640"/>
              <p:cNvSpPr>
                <a:spLocks noChangeShapeType="1"/>
              </p:cNvSpPr>
              <p:nvPr/>
            </p:nvSpPr>
            <p:spPr bwMode="auto">
              <a:xfrm>
                <a:off x="2866" y="1000"/>
                <a:ext cx="491"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 name="Line 641"/>
              <p:cNvSpPr>
                <a:spLocks noChangeShapeType="1"/>
              </p:cNvSpPr>
              <p:nvPr/>
            </p:nvSpPr>
            <p:spPr bwMode="auto">
              <a:xfrm flipH="1">
                <a:off x="3305" y="1225"/>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4" name="Line 642"/>
              <p:cNvSpPr>
                <a:spLocks noChangeShapeType="1"/>
              </p:cNvSpPr>
              <p:nvPr/>
            </p:nvSpPr>
            <p:spPr bwMode="auto">
              <a:xfrm flipH="1" flipV="1">
                <a:off x="2818" y="1031"/>
                <a:ext cx="487"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5" name="Line 643"/>
              <p:cNvSpPr>
                <a:spLocks noChangeShapeType="1"/>
              </p:cNvSpPr>
              <p:nvPr/>
            </p:nvSpPr>
            <p:spPr bwMode="auto">
              <a:xfrm flipV="1">
                <a:off x="2818" y="1000"/>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6" name="Line 644"/>
              <p:cNvSpPr>
                <a:spLocks noChangeShapeType="1"/>
              </p:cNvSpPr>
              <p:nvPr/>
            </p:nvSpPr>
            <p:spPr bwMode="auto">
              <a:xfrm>
                <a:off x="2918" y="969"/>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7" name="Line 645"/>
              <p:cNvSpPr>
                <a:spLocks noChangeShapeType="1"/>
              </p:cNvSpPr>
              <p:nvPr/>
            </p:nvSpPr>
            <p:spPr bwMode="auto">
              <a:xfrm flipH="1">
                <a:off x="3357" y="1194"/>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8" name="Line 646"/>
              <p:cNvSpPr>
                <a:spLocks noChangeShapeType="1"/>
              </p:cNvSpPr>
              <p:nvPr/>
            </p:nvSpPr>
            <p:spPr bwMode="auto">
              <a:xfrm flipH="1" flipV="1">
                <a:off x="2866" y="1000"/>
                <a:ext cx="491"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9" name="Line 647"/>
              <p:cNvSpPr>
                <a:spLocks noChangeShapeType="1"/>
              </p:cNvSpPr>
              <p:nvPr/>
            </p:nvSpPr>
            <p:spPr bwMode="auto">
              <a:xfrm flipV="1">
                <a:off x="2866" y="969"/>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0" name="Line 648"/>
              <p:cNvSpPr>
                <a:spLocks noChangeShapeType="1"/>
              </p:cNvSpPr>
              <p:nvPr/>
            </p:nvSpPr>
            <p:spPr bwMode="auto">
              <a:xfrm>
                <a:off x="2968" y="935"/>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1" name="Line 649"/>
              <p:cNvSpPr>
                <a:spLocks noChangeShapeType="1"/>
              </p:cNvSpPr>
              <p:nvPr/>
            </p:nvSpPr>
            <p:spPr bwMode="auto">
              <a:xfrm flipH="1">
                <a:off x="3405" y="1160"/>
                <a:ext cx="52"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2" name="Line 650"/>
              <p:cNvSpPr>
                <a:spLocks noChangeShapeType="1"/>
              </p:cNvSpPr>
              <p:nvPr/>
            </p:nvSpPr>
            <p:spPr bwMode="auto">
              <a:xfrm flipH="1" flipV="1">
                <a:off x="2918" y="969"/>
                <a:ext cx="487"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 name="Line 651"/>
              <p:cNvSpPr>
                <a:spLocks noChangeShapeType="1"/>
              </p:cNvSpPr>
              <p:nvPr/>
            </p:nvSpPr>
            <p:spPr bwMode="auto">
              <a:xfrm flipV="1">
                <a:off x="2918" y="935"/>
                <a:ext cx="50"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 name="Line 652"/>
              <p:cNvSpPr>
                <a:spLocks noChangeShapeType="1"/>
              </p:cNvSpPr>
              <p:nvPr/>
            </p:nvSpPr>
            <p:spPr bwMode="auto">
              <a:xfrm>
                <a:off x="3017" y="903"/>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 name="Line 653"/>
              <p:cNvSpPr>
                <a:spLocks noChangeShapeType="1"/>
              </p:cNvSpPr>
              <p:nvPr/>
            </p:nvSpPr>
            <p:spPr bwMode="auto">
              <a:xfrm flipH="1">
                <a:off x="3457" y="1129"/>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6" name="Line 654"/>
              <p:cNvSpPr>
                <a:spLocks noChangeShapeType="1"/>
              </p:cNvSpPr>
              <p:nvPr/>
            </p:nvSpPr>
            <p:spPr bwMode="auto">
              <a:xfrm flipH="1" flipV="1">
                <a:off x="2968" y="935"/>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7" name="Line 655"/>
              <p:cNvSpPr>
                <a:spLocks noChangeShapeType="1"/>
              </p:cNvSpPr>
              <p:nvPr/>
            </p:nvSpPr>
            <p:spPr bwMode="auto">
              <a:xfrm flipV="1">
                <a:off x="2968" y="903"/>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8" name="Line 656"/>
              <p:cNvSpPr>
                <a:spLocks noChangeShapeType="1"/>
              </p:cNvSpPr>
              <p:nvPr/>
            </p:nvSpPr>
            <p:spPr bwMode="auto">
              <a:xfrm>
                <a:off x="3068" y="872"/>
                <a:ext cx="489"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9" name="Line 657"/>
              <p:cNvSpPr>
                <a:spLocks noChangeShapeType="1"/>
              </p:cNvSpPr>
              <p:nvPr/>
            </p:nvSpPr>
            <p:spPr bwMode="auto">
              <a:xfrm flipH="1">
                <a:off x="3505" y="1098"/>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0" name="Line 658"/>
              <p:cNvSpPr>
                <a:spLocks noChangeShapeType="1"/>
              </p:cNvSpPr>
              <p:nvPr/>
            </p:nvSpPr>
            <p:spPr bwMode="auto">
              <a:xfrm flipH="1" flipV="1">
                <a:off x="3017" y="903"/>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1" name="Line 659"/>
              <p:cNvSpPr>
                <a:spLocks noChangeShapeType="1"/>
              </p:cNvSpPr>
              <p:nvPr/>
            </p:nvSpPr>
            <p:spPr bwMode="auto">
              <a:xfrm flipV="1">
                <a:off x="3017" y="872"/>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2" name="Line 660"/>
              <p:cNvSpPr>
                <a:spLocks noChangeShapeType="1"/>
              </p:cNvSpPr>
              <p:nvPr/>
            </p:nvSpPr>
            <p:spPr bwMode="auto">
              <a:xfrm>
                <a:off x="3117" y="841"/>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3" name="Line 661"/>
              <p:cNvSpPr>
                <a:spLocks noChangeShapeType="1"/>
              </p:cNvSpPr>
              <p:nvPr/>
            </p:nvSpPr>
            <p:spPr bwMode="auto">
              <a:xfrm flipH="1">
                <a:off x="3557" y="1066"/>
                <a:ext cx="48"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4" name="Line 662"/>
              <p:cNvSpPr>
                <a:spLocks noChangeShapeType="1"/>
              </p:cNvSpPr>
              <p:nvPr/>
            </p:nvSpPr>
            <p:spPr bwMode="auto">
              <a:xfrm flipH="1" flipV="1">
                <a:off x="3068" y="872"/>
                <a:ext cx="489"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5" name="Line 663"/>
              <p:cNvSpPr>
                <a:spLocks noChangeShapeType="1"/>
              </p:cNvSpPr>
              <p:nvPr/>
            </p:nvSpPr>
            <p:spPr bwMode="auto">
              <a:xfrm flipV="1">
                <a:off x="3068" y="841"/>
                <a:ext cx="49"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6" name="Line 664"/>
              <p:cNvSpPr>
                <a:spLocks noChangeShapeType="1"/>
              </p:cNvSpPr>
              <p:nvPr/>
            </p:nvSpPr>
            <p:spPr bwMode="auto">
              <a:xfrm>
                <a:off x="3168" y="806"/>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7" name="Line 665"/>
              <p:cNvSpPr>
                <a:spLocks noChangeShapeType="1"/>
              </p:cNvSpPr>
              <p:nvPr/>
            </p:nvSpPr>
            <p:spPr bwMode="auto">
              <a:xfrm flipH="1">
                <a:off x="3605" y="1031"/>
                <a:ext cx="52"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8" name="Line 666"/>
              <p:cNvSpPr>
                <a:spLocks noChangeShapeType="1"/>
              </p:cNvSpPr>
              <p:nvPr/>
            </p:nvSpPr>
            <p:spPr bwMode="auto">
              <a:xfrm flipH="1" flipV="1">
                <a:off x="3117" y="841"/>
                <a:ext cx="488"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89" name="Line 667"/>
              <p:cNvSpPr>
                <a:spLocks noChangeShapeType="1"/>
              </p:cNvSpPr>
              <p:nvPr/>
            </p:nvSpPr>
            <p:spPr bwMode="auto">
              <a:xfrm flipV="1">
                <a:off x="3117" y="806"/>
                <a:ext cx="51" cy="3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0" name="Line 668"/>
              <p:cNvSpPr>
                <a:spLocks noChangeShapeType="1"/>
              </p:cNvSpPr>
              <p:nvPr/>
            </p:nvSpPr>
            <p:spPr bwMode="auto">
              <a:xfrm>
                <a:off x="3216" y="775"/>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1" name="Line 669"/>
              <p:cNvSpPr>
                <a:spLocks noChangeShapeType="1"/>
              </p:cNvSpPr>
              <p:nvPr/>
            </p:nvSpPr>
            <p:spPr bwMode="auto">
              <a:xfrm flipH="1">
                <a:off x="3657" y="1000"/>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2" name="Line 670"/>
              <p:cNvSpPr>
                <a:spLocks noChangeShapeType="1"/>
              </p:cNvSpPr>
              <p:nvPr/>
            </p:nvSpPr>
            <p:spPr bwMode="auto">
              <a:xfrm flipH="1" flipV="1">
                <a:off x="3168" y="806"/>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3" name="Line 671"/>
              <p:cNvSpPr>
                <a:spLocks noChangeShapeType="1"/>
              </p:cNvSpPr>
              <p:nvPr/>
            </p:nvSpPr>
            <p:spPr bwMode="auto">
              <a:xfrm flipV="1">
                <a:off x="3168" y="775"/>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4" name="Line 672"/>
              <p:cNvSpPr>
                <a:spLocks noChangeShapeType="1"/>
              </p:cNvSpPr>
              <p:nvPr/>
            </p:nvSpPr>
            <p:spPr bwMode="auto">
              <a:xfrm>
                <a:off x="3268" y="743"/>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5" name="Line 673"/>
              <p:cNvSpPr>
                <a:spLocks noChangeShapeType="1"/>
              </p:cNvSpPr>
              <p:nvPr/>
            </p:nvSpPr>
            <p:spPr bwMode="auto">
              <a:xfrm flipH="1">
                <a:off x="3705" y="969"/>
                <a:ext cx="51"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6" name="Line 674"/>
              <p:cNvSpPr>
                <a:spLocks noChangeShapeType="1"/>
              </p:cNvSpPr>
              <p:nvPr/>
            </p:nvSpPr>
            <p:spPr bwMode="auto">
              <a:xfrm flipH="1" flipV="1">
                <a:off x="3216" y="775"/>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7" name="Line 675"/>
              <p:cNvSpPr>
                <a:spLocks noChangeShapeType="1"/>
              </p:cNvSpPr>
              <p:nvPr/>
            </p:nvSpPr>
            <p:spPr bwMode="auto">
              <a:xfrm flipV="1">
                <a:off x="3216" y="743"/>
                <a:ext cx="52"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8" name="Line 676"/>
              <p:cNvSpPr>
                <a:spLocks noChangeShapeType="1"/>
              </p:cNvSpPr>
              <p:nvPr/>
            </p:nvSpPr>
            <p:spPr bwMode="auto">
              <a:xfrm>
                <a:off x="3316" y="712"/>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99" name="Line 677"/>
              <p:cNvSpPr>
                <a:spLocks noChangeShapeType="1"/>
              </p:cNvSpPr>
              <p:nvPr/>
            </p:nvSpPr>
            <p:spPr bwMode="auto">
              <a:xfrm flipH="1">
                <a:off x="3756" y="937"/>
                <a:ext cx="49" cy="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0" name="Line 678"/>
              <p:cNvSpPr>
                <a:spLocks noChangeShapeType="1"/>
              </p:cNvSpPr>
              <p:nvPr/>
            </p:nvSpPr>
            <p:spPr bwMode="auto">
              <a:xfrm flipH="1" flipV="1">
                <a:off x="3268" y="743"/>
                <a:ext cx="488" cy="22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1" name="Line 679"/>
              <p:cNvSpPr>
                <a:spLocks noChangeShapeType="1"/>
              </p:cNvSpPr>
              <p:nvPr/>
            </p:nvSpPr>
            <p:spPr bwMode="auto">
              <a:xfrm flipV="1">
                <a:off x="3268" y="712"/>
                <a:ext cx="48"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2" name="Line 680"/>
              <p:cNvSpPr>
                <a:spLocks noChangeShapeType="1"/>
              </p:cNvSpPr>
              <p:nvPr/>
            </p:nvSpPr>
            <p:spPr bwMode="auto">
              <a:xfrm>
                <a:off x="3368" y="681"/>
                <a:ext cx="487" cy="22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3" name="Line 681"/>
              <p:cNvSpPr>
                <a:spLocks noChangeShapeType="1"/>
              </p:cNvSpPr>
              <p:nvPr/>
            </p:nvSpPr>
            <p:spPr bwMode="auto">
              <a:xfrm flipH="1">
                <a:off x="3805" y="903"/>
                <a:ext cx="50" cy="3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4" name="Line 682"/>
              <p:cNvSpPr>
                <a:spLocks noChangeShapeType="1"/>
              </p:cNvSpPr>
              <p:nvPr/>
            </p:nvSpPr>
            <p:spPr bwMode="auto">
              <a:xfrm flipH="1" flipV="1">
                <a:off x="3316" y="712"/>
                <a:ext cx="489" cy="2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5" name="Line 683"/>
              <p:cNvSpPr>
                <a:spLocks noChangeShapeType="1"/>
              </p:cNvSpPr>
              <p:nvPr/>
            </p:nvSpPr>
            <p:spPr bwMode="auto">
              <a:xfrm flipV="1">
                <a:off x="3316" y="681"/>
                <a:ext cx="52" cy="3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6" name="Line 684"/>
              <p:cNvSpPr>
                <a:spLocks noChangeShapeType="1"/>
              </p:cNvSpPr>
              <p:nvPr/>
            </p:nvSpPr>
            <p:spPr bwMode="auto">
              <a:xfrm flipV="1">
                <a:off x="2062" y="2165"/>
                <a:ext cx="1" cy="2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7" name="Line 685"/>
              <p:cNvSpPr>
                <a:spLocks noChangeShapeType="1"/>
              </p:cNvSpPr>
              <p:nvPr/>
            </p:nvSpPr>
            <p:spPr bwMode="auto">
              <a:xfrm>
                <a:off x="2062" y="2165"/>
                <a:ext cx="233" cy="14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8" name="Line 686"/>
              <p:cNvSpPr>
                <a:spLocks noChangeShapeType="1"/>
              </p:cNvSpPr>
              <p:nvPr/>
            </p:nvSpPr>
            <p:spPr bwMode="auto">
              <a:xfrm>
                <a:off x="2295" y="2313"/>
                <a:ext cx="1" cy="2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09" name="Line 687"/>
              <p:cNvSpPr>
                <a:spLocks noChangeShapeType="1"/>
              </p:cNvSpPr>
              <p:nvPr/>
            </p:nvSpPr>
            <p:spPr bwMode="auto">
              <a:xfrm flipH="1" flipV="1">
                <a:off x="2062" y="2382"/>
                <a:ext cx="233" cy="14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0" name="Line 688"/>
              <p:cNvSpPr>
                <a:spLocks noChangeShapeType="1"/>
              </p:cNvSpPr>
              <p:nvPr/>
            </p:nvSpPr>
            <p:spPr bwMode="auto">
              <a:xfrm flipV="1">
                <a:off x="2729" y="2619"/>
                <a:ext cx="1" cy="12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1" name="Line 689"/>
              <p:cNvSpPr>
                <a:spLocks noChangeShapeType="1"/>
              </p:cNvSpPr>
              <p:nvPr/>
            </p:nvSpPr>
            <p:spPr bwMode="auto">
              <a:xfrm flipH="1">
                <a:off x="2729" y="2682"/>
                <a:ext cx="97" cy="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2" name="Line 690"/>
              <p:cNvSpPr>
                <a:spLocks noChangeShapeType="1"/>
              </p:cNvSpPr>
              <p:nvPr/>
            </p:nvSpPr>
            <p:spPr bwMode="auto">
              <a:xfrm flipV="1">
                <a:off x="2062" y="2165"/>
                <a:ext cx="1" cy="2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3" name="Line 691"/>
              <p:cNvSpPr>
                <a:spLocks noChangeShapeType="1"/>
              </p:cNvSpPr>
              <p:nvPr/>
            </p:nvSpPr>
            <p:spPr bwMode="auto">
              <a:xfrm>
                <a:off x="2062" y="2165"/>
                <a:ext cx="233" cy="14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4" name="Line 692"/>
              <p:cNvSpPr>
                <a:spLocks noChangeShapeType="1"/>
              </p:cNvSpPr>
              <p:nvPr/>
            </p:nvSpPr>
            <p:spPr bwMode="auto">
              <a:xfrm>
                <a:off x="2295" y="2313"/>
                <a:ext cx="1" cy="217"/>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5" name="Line 693"/>
              <p:cNvSpPr>
                <a:spLocks noChangeShapeType="1"/>
              </p:cNvSpPr>
              <p:nvPr/>
            </p:nvSpPr>
            <p:spPr bwMode="auto">
              <a:xfrm flipH="1" flipV="1">
                <a:off x="2062" y="2382"/>
                <a:ext cx="233" cy="14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6" name="Line 694"/>
              <p:cNvSpPr>
                <a:spLocks noChangeShapeType="1"/>
              </p:cNvSpPr>
              <p:nvPr/>
            </p:nvSpPr>
            <p:spPr bwMode="auto">
              <a:xfrm>
                <a:off x="2729" y="2545"/>
                <a:ext cx="1" cy="19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7" name="Line 695"/>
              <p:cNvSpPr>
                <a:spLocks noChangeShapeType="1"/>
              </p:cNvSpPr>
              <p:nvPr/>
            </p:nvSpPr>
            <p:spPr bwMode="auto">
              <a:xfrm>
                <a:off x="2882" y="2456"/>
                <a:ext cx="1" cy="191"/>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8" name="Line 696"/>
              <p:cNvSpPr>
                <a:spLocks noChangeShapeType="1"/>
              </p:cNvSpPr>
              <p:nvPr/>
            </p:nvSpPr>
            <p:spPr bwMode="auto">
              <a:xfrm flipH="1">
                <a:off x="2729" y="2682"/>
                <a:ext cx="97" cy="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19" name="Line 697"/>
              <p:cNvSpPr>
                <a:spLocks noChangeShapeType="1"/>
              </p:cNvSpPr>
              <p:nvPr/>
            </p:nvSpPr>
            <p:spPr bwMode="auto">
              <a:xfrm flipV="1">
                <a:off x="2728" y="2451"/>
                <a:ext cx="154" cy="9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0" name="Line 698"/>
              <p:cNvSpPr>
                <a:spLocks noChangeShapeType="1"/>
              </p:cNvSpPr>
              <p:nvPr/>
            </p:nvSpPr>
            <p:spPr bwMode="auto">
              <a:xfrm>
                <a:off x="2778" y="2365"/>
                <a:ext cx="1" cy="14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1" name="Line 699"/>
              <p:cNvSpPr>
                <a:spLocks noChangeShapeType="1"/>
              </p:cNvSpPr>
              <p:nvPr/>
            </p:nvSpPr>
            <p:spPr bwMode="auto">
              <a:xfrm>
                <a:off x="2830" y="2334"/>
                <a:ext cx="1" cy="14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2" name="Line 700"/>
              <p:cNvSpPr>
                <a:spLocks noChangeShapeType="1"/>
              </p:cNvSpPr>
              <p:nvPr/>
            </p:nvSpPr>
            <p:spPr bwMode="auto">
              <a:xfrm>
                <a:off x="2881" y="2287"/>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3" name="Line 701"/>
              <p:cNvSpPr>
                <a:spLocks noChangeShapeType="1"/>
              </p:cNvSpPr>
              <p:nvPr/>
            </p:nvSpPr>
            <p:spPr bwMode="auto">
              <a:xfrm>
                <a:off x="2932" y="2255"/>
                <a:ext cx="1" cy="3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4" name="Line 702"/>
              <p:cNvSpPr>
                <a:spLocks noChangeShapeType="1"/>
              </p:cNvSpPr>
              <p:nvPr/>
            </p:nvSpPr>
            <p:spPr bwMode="auto">
              <a:xfrm flipH="1">
                <a:off x="3077" y="2488"/>
                <a:ext cx="49" cy="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5" name="Line 703"/>
              <p:cNvSpPr>
                <a:spLocks noChangeShapeType="1"/>
              </p:cNvSpPr>
              <p:nvPr/>
            </p:nvSpPr>
            <p:spPr bwMode="auto">
              <a:xfrm flipV="1">
                <a:off x="2959" y="2356"/>
                <a:ext cx="148" cy="9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6" name="Line 704"/>
              <p:cNvSpPr>
                <a:spLocks noChangeShapeType="1"/>
              </p:cNvSpPr>
              <p:nvPr/>
            </p:nvSpPr>
            <p:spPr bwMode="auto">
              <a:xfrm>
                <a:off x="3107" y="2355"/>
                <a:ext cx="1" cy="7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7" name="Line 705"/>
              <p:cNvSpPr>
                <a:spLocks noChangeShapeType="1"/>
              </p:cNvSpPr>
              <p:nvPr/>
            </p:nvSpPr>
            <p:spPr bwMode="auto">
              <a:xfrm flipH="1">
                <a:off x="2960" y="2429"/>
                <a:ext cx="147" cy="9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8" name="Line 706"/>
              <p:cNvSpPr>
                <a:spLocks noChangeShapeType="1"/>
              </p:cNvSpPr>
              <p:nvPr/>
            </p:nvSpPr>
            <p:spPr bwMode="auto">
              <a:xfrm flipV="1">
                <a:off x="2960" y="2448"/>
                <a:ext cx="1" cy="7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29" name="Line 707"/>
              <p:cNvSpPr>
                <a:spLocks noChangeShapeType="1"/>
              </p:cNvSpPr>
              <p:nvPr/>
            </p:nvSpPr>
            <p:spPr bwMode="auto">
              <a:xfrm>
                <a:off x="3077" y="2381"/>
                <a:ext cx="1" cy="5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0" name="Line 708"/>
              <p:cNvSpPr>
                <a:spLocks noChangeShapeType="1"/>
              </p:cNvSpPr>
              <p:nvPr/>
            </p:nvSpPr>
            <p:spPr bwMode="auto">
              <a:xfrm>
                <a:off x="3028" y="2411"/>
                <a:ext cx="1" cy="6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131" name="Line 709"/>
              <p:cNvSpPr>
                <a:spLocks noChangeShapeType="1"/>
              </p:cNvSpPr>
              <p:nvPr/>
            </p:nvSpPr>
            <p:spPr bwMode="auto">
              <a:xfrm>
                <a:off x="2981" y="2442"/>
                <a:ext cx="1" cy="64"/>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grpSp>
        <p:sp>
          <p:nvSpPr>
            <p:cNvPr id="25" name="Line 710"/>
            <p:cNvSpPr>
              <a:spLocks noChangeShapeType="1"/>
            </p:cNvSpPr>
            <p:nvPr/>
          </p:nvSpPr>
          <p:spPr bwMode="auto">
            <a:xfrm flipH="1">
              <a:off x="2017" y="3274"/>
              <a:ext cx="599" cy="38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6" name="Line 711"/>
            <p:cNvSpPr>
              <a:spLocks noChangeShapeType="1"/>
            </p:cNvSpPr>
            <p:nvPr/>
          </p:nvSpPr>
          <p:spPr bwMode="auto">
            <a:xfrm flipH="1">
              <a:off x="1033" y="2626"/>
              <a:ext cx="599" cy="38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7" name="Line 712"/>
            <p:cNvSpPr>
              <a:spLocks noChangeShapeType="1"/>
            </p:cNvSpPr>
            <p:nvPr/>
          </p:nvSpPr>
          <p:spPr bwMode="auto">
            <a:xfrm flipH="1" flipV="1">
              <a:off x="1093" y="2976"/>
              <a:ext cx="971" cy="623"/>
            </a:xfrm>
            <a:prstGeom prst="line">
              <a:avLst/>
            </a:prstGeom>
            <a:ln>
              <a:headEnd type="stealth" w="med" len="lg"/>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8" name="Line 714"/>
            <p:cNvSpPr>
              <a:spLocks noChangeShapeType="1"/>
            </p:cNvSpPr>
            <p:nvPr/>
          </p:nvSpPr>
          <p:spPr bwMode="auto">
            <a:xfrm flipH="1" flipV="1">
              <a:off x="1225" y="1894"/>
              <a:ext cx="383" cy="26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29" name="Line 715"/>
            <p:cNvSpPr>
              <a:spLocks noChangeShapeType="1"/>
            </p:cNvSpPr>
            <p:nvPr/>
          </p:nvSpPr>
          <p:spPr bwMode="auto">
            <a:xfrm>
              <a:off x="1247" y="1933"/>
              <a:ext cx="0" cy="395"/>
            </a:xfrm>
            <a:prstGeom prst="line">
              <a:avLst/>
            </a:prstGeom>
            <a:ln>
              <a:headEnd type="stealth" w="med" len="lg"/>
              <a:tailEnd type="stealth" w="med" len="lg"/>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30" name="Line 716"/>
            <p:cNvSpPr>
              <a:spLocks noChangeShapeType="1"/>
            </p:cNvSpPr>
            <p:nvPr/>
          </p:nvSpPr>
          <p:spPr bwMode="auto">
            <a:xfrm flipH="1" flipV="1">
              <a:off x="1177" y="2278"/>
              <a:ext cx="383" cy="26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grpSp>
        <p:nvGrpSpPr>
          <p:cNvPr id="732" name="Group 86"/>
          <p:cNvGrpSpPr>
            <a:grpSpLocks/>
          </p:cNvGrpSpPr>
          <p:nvPr/>
        </p:nvGrpSpPr>
        <p:grpSpPr bwMode="auto">
          <a:xfrm>
            <a:off x="6664050" y="3816927"/>
            <a:ext cx="4548188" cy="2590800"/>
            <a:chOff x="1338" y="1245"/>
            <a:chExt cx="3228" cy="1822"/>
          </a:xfrm>
        </p:grpSpPr>
        <p:sp>
          <p:nvSpPr>
            <p:cNvPr id="733" name="Freeform 11"/>
            <p:cNvSpPr>
              <a:spLocks/>
            </p:cNvSpPr>
            <p:nvPr/>
          </p:nvSpPr>
          <p:spPr bwMode="auto">
            <a:xfrm>
              <a:off x="1413" y="1646"/>
              <a:ext cx="1" cy="17"/>
            </a:xfrm>
            <a:custGeom>
              <a:avLst/>
              <a:gdLst>
                <a:gd name="T0" fmla="*/ 0 w 1"/>
                <a:gd name="T1" fmla="*/ 16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4" name="Freeform 12"/>
            <p:cNvSpPr>
              <a:spLocks/>
            </p:cNvSpPr>
            <p:nvPr/>
          </p:nvSpPr>
          <p:spPr bwMode="auto">
            <a:xfrm>
              <a:off x="1421" y="1841"/>
              <a:ext cx="168" cy="1103"/>
            </a:xfrm>
            <a:custGeom>
              <a:avLst/>
              <a:gdLst>
                <a:gd name="T0" fmla="*/ 1 w 168"/>
                <a:gd name="T1" fmla="*/ 0 h 1103"/>
                <a:gd name="T2" fmla="*/ 167 w 168"/>
                <a:gd name="T3" fmla="*/ 0 h 1103"/>
                <a:gd name="T4" fmla="*/ 50 w 168"/>
                <a:gd name="T5" fmla="*/ 1102 h 1103"/>
                <a:gd name="T6" fmla="*/ 1 w 168"/>
                <a:gd name="T7" fmla="*/ 1102 h 1103"/>
                <a:gd name="T8" fmla="*/ 1 w 168"/>
                <a:gd name="T9" fmla="*/ 0 h 1103"/>
                <a:gd name="T10" fmla="*/ 167 w 168"/>
                <a:gd name="T11" fmla="*/ 0 h 1103"/>
                <a:gd name="T12" fmla="*/ 50 w 168"/>
                <a:gd name="T13" fmla="*/ 1102 h 1103"/>
                <a:gd name="T14" fmla="*/ 1 w 168"/>
                <a:gd name="T15" fmla="*/ 1102 h 1103"/>
                <a:gd name="T16" fmla="*/ 1 w 168"/>
                <a:gd name="T17" fmla="*/ 0 h 1103"/>
                <a:gd name="T18" fmla="*/ 1 w 168"/>
                <a:gd name="T19" fmla="*/ 1102 h 1103"/>
                <a:gd name="T20" fmla="*/ 1 w 168"/>
                <a:gd name="T21" fmla="*/ 0 h 1103"/>
                <a:gd name="T22" fmla="*/ 1 w 168"/>
                <a:gd name="T23" fmla="*/ 1102 h 1103"/>
                <a:gd name="T24" fmla="*/ 0 w 168"/>
                <a:gd name="T25" fmla="*/ 1102 h 1103"/>
                <a:gd name="T26" fmla="*/ 0 w 168"/>
                <a:gd name="T27" fmla="*/ 0 h 1103"/>
                <a:gd name="T28" fmla="*/ 0 w 168"/>
                <a:gd name="T29" fmla="*/ 1102 h 1103"/>
                <a:gd name="T30" fmla="*/ 0 w 168"/>
                <a:gd name="T31" fmla="*/ 0 h 1103"/>
                <a:gd name="T32" fmla="*/ 1 w 168"/>
                <a:gd name="T33" fmla="*/ 0 h 1103"/>
                <a:gd name="T34" fmla="*/ 1 w 168"/>
                <a:gd name="T35" fmla="*/ 1102 h 1103"/>
                <a:gd name="T36" fmla="*/ 1 w 168"/>
                <a:gd name="T37" fmla="*/ 0 h 1103"/>
                <a:gd name="T38" fmla="*/ 0 w 168"/>
                <a:gd name="T39" fmla="*/ 0 h 1103"/>
                <a:gd name="T40" fmla="*/ 1 w 168"/>
                <a:gd name="T41" fmla="*/ 0 h 1103"/>
                <a:gd name="T42" fmla="*/ 0 w 168"/>
                <a:gd name="T43" fmla="*/ 0 h 1103"/>
                <a:gd name="T44" fmla="*/ 0 w 168"/>
                <a:gd name="T45" fmla="*/ 1102 h 1103"/>
                <a:gd name="T46" fmla="*/ 1 w 168"/>
                <a:gd name="T47" fmla="*/ 1102 h 1103"/>
                <a:gd name="T48" fmla="*/ 1 w 168"/>
                <a:gd name="T49" fmla="*/ 0 h 1103"/>
                <a:gd name="T50" fmla="*/ 167 w 168"/>
                <a:gd name="T51" fmla="*/ 0 h 1103"/>
                <a:gd name="T52" fmla="*/ 1 w 168"/>
                <a:gd name="T53" fmla="*/ 0 h 1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1103"/>
                <a:gd name="T83" fmla="*/ 168 w 168"/>
                <a:gd name="T84" fmla="*/ 1103 h 1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1103">
                  <a:moveTo>
                    <a:pt x="1" y="0"/>
                  </a:moveTo>
                  <a:lnTo>
                    <a:pt x="167" y="0"/>
                  </a:lnTo>
                  <a:lnTo>
                    <a:pt x="50" y="1102"/>
                  </a:lnTo>
                  <a:lnTo>
                    <a:pt x="1" y="1102"/>
                  </a:lnTo>
                  <a:lnTo>
                    <a:pt x="1" y="0"/>
                  </a:lnTo>
                  <a:lnTo>
                    <a:pt x="167" y="0"/>
                  </a:lnTo>
                  <a:lnTo>
                    <a:pt x="50" y="1102"/>
                  </a:lnTo>
                  <a:lnTo>
                    <a:pt x="1" y="1102"/>
                  </a:lnTo>
                  <a:lnTo>
                    <a:pt x="1" y="0"/>
                  </a:lnTo>
                  <a:lnTo>
                    <a:pt x="1" y="1102"/>
                  </a:lnTo>
                  <a:lnTo>
                    <a:pt x="1" y="0"/>
                  </a:lnTo>
                  <a:lnTo>
                    <a:pt x="1" y="1102"/>
                  </a:lnTo>
                  <a:lnTo>
                    <a:pt x="0" y="1102"/>
                  </a:lnTo>
                  <a:lnTo>
                    <a:pt x="0" y="0"/>
                  </a:lnTo>
                  <a:lnTo>
                    <a:pt x="0" y="1102"/>
                  </a:lnTo>
                  <a:lnTo>
                    <a:pt x="0" y="0"/>
                  </a:lnTo>
                  <a:lnTo>
                    <a:pt x="1" y="0"/>
                  </a:lnTo>
                  <a:lnTo>
                    <a:pt x="1" y="1102"/>
                  </a:lnTo>
                  <a:lnTo>
                    <a:pt x="1" y="0"/>
                  </a:lnTo>
                  <a:lnTo>
                    <a:pt x="0" y="0"/>
                  </a:lnTo>
                  <a:lnTo>
                    <a:pt x="1" y="0"/>
                  </a:lnTo>
                  <a:lnTo>
                    <a:pt x="0" y="0"/>
                  </a:lnTo>
                  <a:lnTo>
                    <a:pt x="0" y="1102"/>
                  </a:lnTo>
                  <a:lnTo>
                    <a:pt x="1" y="1102"/>
                  </a:lnTo>
                  <a:lnTo>
                    <a:pt x="1" y="0"/>
                  </a:lnTo>
                  <a:lnTo>
                    <a:pt x="167" y="0"/>
                  </a:lnTo>
                  <a:lnTo>
                    <a:pt x="1"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5" name="Freeform 13"/>
            <p:cNvSpPr>
              <a:spLocks/>
            </p:cNvSpPr>
            <p:nvPr/>
          </p:nvSpPr>
          <p:spPr bwMode="auto">
            <a:xfrm>
              <a:off x="1418" y="1837"/>
              <a:ext cx="175" cy="1107"/>
            </a:xfrm>
            <a:custGeom>
              <a:avLst/>
              <a:gdLst>
                <a:gd name="T0" fmla="*/ 170 w 175"/>
                <a:gd name="T1" fmla="*/ 4 h 1107"/>
                <a:gd name="T2" fmla="*/ 53 w 175"/>
                <a:gd name="T3" fmla="*/ 1106 h 1107"/>
                <a:gd name="T4" fmla="*/ 170 w 175"/>
                <a:gd name="T5" fmla="*/ 4 h 1107"/>
                <a:gd name="T6" fmla="*/ 53 w 175"/>
                <a:gd name="T7" fmla="*/ 1106 h 1107"/>
                <a:gd name="T8" fmla="*/ 170 w 175"/>
                <a:gd name="T9" fmla="*/ 4 h 1107"/>
                <a:gd name="T10" fmla="*/ 172 w 175"/>
                <a:gd name="T11" fmla="*/ 4 h 1107"/>
                <a:gd name="T12" fmla="*/ 54 w 175"/>
                <a:gd name="T13" fmla="*/ 1106 h 1107"/>
                <a:gd name="T14" fmla="*/ 53 w 175"/>
                <a:gd name="T15" fmla="*/ 1106 h 1107"/>
                <a:gd name="T16" fmla="*/ 54 w 175"/>
                <a:gd name="T17" fmla="*/ 1106 h 1107"/>
                <a:gd name="T18" fmla="*/ 172 w 175"/>
                <a:gd name="T19" fmla="*/ 4 h 1107"/>
                <a:gd name="T20" fmla="*/ 170 w 175"/>
                <a:gd name="T21" fmla="*/ 4 h 1107"/>
                <a:gd name="T22" fmla="*/ 172 w 175"/>
                <a:gd name="T23" fmla="*/ 4 h 1107"/>
                <a:gd name="T24" fmla="*/ 170 w 175"/>
                <a:gd name="T25" fmla="*/ 4 h 1107"/>
                <a:gd name="T26" fmla="*/ 53 w 175"/>
                <a:gd name="T27" fmla="*/ 1106 h 1107"/>
                <a:gd name="T28" fmla="*/ 170 w 175"/>
                <a:gd name="T29" fmla="*/ 4 h 1107"/>
                <a:gd name="T30" fmla="*/ 172 w 175"/>
                <a:gd name="T31" fmla="*/ 4 h 1107"/>
                <a:gd name="T32" fmla="*/ 54 w 175"/>
                <a:gd name="T33" fmla="*/ 1106 h 1107"/>
                <a:gd name="T34" fmla="*/ 172 w 175"/>
                <a:gd name="T35" fmla="*/ 4 h 1107"/>
                <a:gd name="T36" fmla="*/ 174 w 175"/>
                <a:gd name="T37" fmla="*/ 4 h 1107"/>
                <a:gd name="T38" fmla="*/ 0 w 175"/>
                <a:gd name="T39" fmla="*/ 4 h 1107"/>
                <a:gd name="T40" fmla="*/ 0 w 175"/>
                <a:gd name="T41" fmla="*/ 0 h 1107"/>
                <a:gd name="T42" fmla="*/ 0 w 175"/>
                <a:gd name="T43" fmla="*/ 4 h 1107"/>
                <a:gd name="T44" fmla="*/ 174 w 175"/>
                <a:gd name="T45" fmla="*/ 4 h 1107"/>
                <a:gd name="T46" fmla="*/ 174 w 175"/>
                <a:gd name="T47" fmla="*/ 0 h 1107"/>
                <a:gd name="T48" fmla="*/ 0 w 175"/>
                <a:gd name="T49" fmla="*/ 0 h 1107"/>
                <a:gd name="T50" fmla="*/ 174 w 175"/>
                <a:gd name="T51" fmla="*/ 0 h 1107"/>
                <a:gd name="T52" fmla="*/ 174 w 175"/>
                <a:gd name="T53" fmla="*/ 4 h 1107"/>
                <a:gd name="T54" fmla="*/ 0 w 175"/>
                <a:gd name="T55" fmla="*/ 4 h 1107"/>
                <a:gd name="T56" fmla="*/ 174 w 175"/>
                <a:gd name="T57" fmla="*/ 4 h 1107"/>
                <a:gd name="T58" fmla="*/ 174 w 175"/>
                <a:gd name="T59" fmla="*/ 0 h 1107"/>
                <a:gd name="T60" fmla="*/ 0 w 175"/>
                <a:gd name="T61" fmla="*/ 0 h 1107"/>
                <a:gd name="T62" fmla="*/ 174 w 175"/>
                <a:gd name="T63" fmla="*/ 0 h 1107"/>
                <a:gd name="T64" fmla="*/ 174 w 175"/>
                <a:gd name="T65" fmla="*/ 4 h 1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07"/>
                <a:gd name="T101" fmla="*/ 175 w 175"/>
                <a:gd name="T102" fmla="*/ 1107 h 1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07">
                  <a:moveTo>
                    <a:pt x="170" y="4"/>
                  </a:moveTo>
                  <a:lnTo>
                    <a:pt x="53" y="1106"/>
                  </a:lnTo>
                  <a:lnTo>
                    <a:pt x="170" y="4"/>
                  </a:lnTo>
                  <a:lnTo>
                    <a:pt x="53" y="1106"/>
                  </a:lnTo>
                  <a:lnTo>
                    <a:pt x="170" y="4"/>
                  </a:lnTo>
                  <a:lnTo>
                    <a:pt x="172" y="4"/>
                  </a:lnTo>
                  <a:lnTo>
                    <a:pt x="54" y="1106"/>
                  </a:lnTo>
                  <a:lnTo>
                    <a:pt x="53" y="1106"/>
                  </a:lnTo>
                  <a:lnTo>
                    <a:pt x="54" y="1106"/>
                  </a:lnTo>
                  <a:lnTo>
                    <a:pt x="172" y="4"/>
                  </a:lnTo>
                  <a:lnTo>
                    <a:pt x="170" y="4"/>
                  </a:lnTo>
                  <a:lnTo>
                    <a:pt x="172" y="4"/>
                  </a:lnTo>
                  <a:lnTo>
                    <a:pt x="170" y="4"/>
                  </a:lnTo>
                  <a:lnTo>
                    <a:pt x="53" y="1106"/>
                  </a:lnTo>
                  <a:lnTo>
                    <a:pt x="170" y="4"/>
                  </a:lnTo>
                  <a:lnTo>
                    <a:pt x="172" y="4"/>
                  </a:lnTo>
                  <a:lnTo>
                    <a:pt x="54" y="1106"/>
                  </a:lnTo>
                  <a:lnTo>
                    <a:pt x="172" y="4"/>
                  </a:lnTo>
                  <a:lnTo>
                    <a:pt x="174" y="4"/>
                  </a:lnTo>
                  <a:lnTo>
                    <a:pt x="0" y="4"/>
                  </a:lnTo>
                  <a:lnTo>
                    <a:pt x="0" y="0"/>
                  </a:lnTo>
                  <a:lnTo>
                    <a:pt x="0" y="4"/>
                  </a:lnTo>
                  <a:lnTo>
                    <a:pt x="174" y="4"/>
                  </a:lnTo>
                  <a:lnTo>
                    <a:pt x="174" y="0"/>
                  </a:lnTo>
                  <a:lnTo>
                    <a:pt x="0" y="0"/>
                  </a:lnTo>
                  <a:lnTo>
                    <a:pt x="174" y="0"/>
                  </a:lnTo>
                  <a:lnTo>
                    <a:pt x="174" y="4"/>
                  </a:lnTo>
                  <a:lnTo>
                    <a:pt x="0" y="4"/>
                  </a:lnTo>
                  <a:lnTo>
                    <a:pt x="174" y="4"/>
                  </a:lnTo>
                  <a:lnTo>
                    <a:pt x="174" y="0"/>
                  </a:lnTo>
                  <a:lnTo>
                    <a:pt x="0" y="0"/>
                  </a:lnTo>
                  <a:lnTo>
                    <a:pt x="174" y="0"/>
                  </a:lnTo>
                  <a:lnTo>
                    <a:pt x="174" y="4"/>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6" name="Freeform 14"/>
            <p:cNvSpPr>
              <a:spLocks/>
            </p:cNvSpPr>
            <p:nvPr/>
          </p:nvSpPr>
          <p:spPr bwMode="auto">
            <a:xfrm>
              <a:off x="1384" y="1320"/>
              <a:ext cx="1568" cy="337"/>
            </a:xfrm>
            <a:custGeom>
              <a:avLst/>
              <a:gdLst>
                <a:gd name="T0" fmla="*/ 0 w 1568"/>
                <a:gd name="T1" fmla="*/ 336 h 337"/>
                <a:gd name="T2" fmla="*/ 1567 w 1568"/>
                <a:gd name="T3" fmla="*/ 2 h 337"/>
                <a:gd name="T4" fmla="*/ 0 w 1568"/>
                <a:gd name="T5" fmla="*/ 336 h 337"/>
                <a:gd name="T6" fmla="*/ 0 w 1568"/>
                <a:gd name="T7" fmla="*/ 334 h 337"/>
                <a:gd name="T8" fmla="*/ 1567 w 1568"/>
                <a:gd name="T9" fmla="*/ 0 h 337"/>
                <a:gd name="T10" fmla="*/ 1567 w 1568"/>
                <a:gd name="T11" fmla="*/ 2 h 337"/>
                <a:gd name="T12" fmla="*/ 1567 w 1568"/>
                <a:gd name="T13" fmla="*/ 0 h 337"/>
                <a:gd name="T14" fmla="*/ 0 w 1568"/>
                <a:gd name="T15" fmla="*/ 334 h 337"/>
                <a:gd name="T16" fmla="*/ 0 w 1568"/>
                <a:gd name="T17" fmla="*/ 336 h 337"/>
                <a:gd name="T18" fmla="*/ 0 w 1568"/>
                <a:gd name="T19" fmla="*/ 334 h 337"/>
                <a:gd name="T20" fmla="*/ 0 w 1568"/>
                <a:gd name="T21" fmla="*/ 336 h 337"/>
                <a:gd name="T22" fmla="*/ 1567 w 1568"/>
                <a:gd name="T23" fmla="*/ 2 h 337"/>
                <a:gd name="T24" fmla="*/ 0 w 1568"/>
                <a:gd name="T25" fmla="*/ 336 h 337"/>
                <a:gd name="T26" fmla="*/ 0 w 1568"/>
                <a:gd name="T27" fmla="*/ 334 h 337"/>
                <a:gd name="T28" fmla="*/ 1567 w 1568"/>
                <a:gd name="T29" fmla="*/ 0 h 337"/>
                <a:gd name="T30" fmla="*/ 0 w 1568"/>
                <a:gd name="T31" fmla="*/ 334 h 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8"/>
                <a:gd name="T49" fmla="*/ 0 h 337"/>
                <a:gd name="T50" fmla="*/ 1568 w 1568"/>
                <a:gd name="T51" fmla="*/ 337 h 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8" h="337">
                  <a:moveTo>
                    <a:pt x="0" y="336"/>
                  </a:moveTo>
                  <a:lnTo>
                    <a:pt x="1567" y="2"/>
                  </a:lnTo>
                  <a:lnTo>
                    <a:pt x="0" y="336"/>
                  </a:lnTo>
                  <a:lnTo>
                    <a:pt x="0" y="334"/>
                  </a:lnTo>
                  <a:lnTo>
                    <a:pt x="1567" y="0"/>
                  </a:lnTo>
                  <a:lnTo>
                    <a:pt x="1567" y="2"/>
                  </a:lnTo>
                  <a:lnTo>
                    <a:pt x="1567" y="0"/>
                  </a:lnTo>
                  <a:lnTo>
                    <a:pt x="0" y="334"/>
                  </a:lnTo>
                  <a:lnTo>
                    <a:pt x="0" y="336"/>
                  </a:lnTo>
                  <a:lnTo>
                    <a:pt x="0" y="334"/>
                  </a:lnTo>
                  <a:lnTo>
                    <a:pt x="0" y="336"/>
                  </a:lnTo>
                  <a:lnTo>
                    <a:pt x="1567" y="2"/>
                  </a:lnTo>
                  <a:lnTo>
                    <a:pt x="0" y="336"/>
                  </a:lnTo>
                  <a:lnTo>
                    <a:pt x="0" y="334"/>
                  </a:lnTo>
                  <a:lnTo>
                    <a:pt x="1567" y="0"/>
                  </a:lnTo>
                  <a:lnTo>
                    <a:pt x="0" y="334"/>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7" name="Freeform 15"/>
            <p:cNvSpPr>
              <a:spLocks/>
            </p:cNvSpPr>
            <p:nvPr/>
          </p:nvSpPr>
          <p:spPr bwMode="auto">
            <a:xfrm>
              <a:off x="1590" y="1471"/>
              <a:ext cx="1362" cy="365"/>
            </a:xfrm>
            <a:custGeom>
              <a:avLst/>
              <a:gdLst>
                <a:gd name="T0" fmla="*/ 0 w 1362"/>
                <a:gd name="T1" fmla="*/ 364 h 365"/>
                <a:gd name="T2" fmla="*/ 596 w 1362"/>
                <a:gd name="T3" fmla="*/ 72 h 365"/>
                <a:gd name="T4" fmla="*/ 1361 w 1362"/>
                <a:gd name="T5" fmla="*/ 0 h 365"/>
                <a:gd name="T6" fmla="*/ 596 w 1362"/>
                <a:gd name="T7" fmla="*/ 72 h 365"/>
                <a:gd name="T8" fmla="*/ 0 w 1362"/>
                <a:gd name="T9" fmla="*/ 364 h 365"/>
                <a:gd name="T10" fmla="*/ 596 w 1362"/>
                <a:gd name="T11" fmla="*/ 72 h 365"/>
                <a:gd name="T12" fmla="*/ 1361 w 1362"/>
                <a:gd name="T13" fmla="*/ 0 h 365"/>
                <a:gd name="T14" fmla="*/ 596 w 1362"/>
                <a:gd name="T15" fmla="*/ 72 h 365"/>
                <a:gd name="T16" fmla="*/ 1361 w 1362"/>
                <a:gd name="T17" fmla="*/ 0 h 365"/>
                <a:gd name="T18" fmla="*/ 596 w 1362"/>
                <a:gd name="T19" fmla="*/ 72 h 365"/>
                <a:gd name="T20" fmla="*/ 0 w 1362"/>
                <a:gd name="T21" fmla="*/ 364 h 365"/>
                <a:gd name="T22" fmla="*/ 596 w 1362"/>
                <a:gd name="T23" fmla="*/ 72 h 365"/>
                <a:gd name="T24" fmla="*/ 0 w 1362"/>
                <a:gd name="T25" fmla="*/ 364 h 365"/>
                <a:gd name="T26" fmla="*/ 596 w 1362"/>
                <a:gd name="T27" fmla="*/ 72 h 365"/>
                <a:gd name="T28" fmla="*/ 1361 w 1362"/>
                <a:gd name="T29" fmla="*/ 0 h 365"/>
                <a:gd name="T30" fmla="*/ 596 w 1362"/>
                <a:gd name="T31" fmla="*/ 72 h 365"/>
                <a:gd name="T32" fmla="*/ 0 w 1362"/>
                <a:gd name="T33" fmla="*/ 364 h 3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2"/>
                <a:gd name="T52" fmla="*/ 0 h 365"/>
                <a:gd name="T53" fmla="*/ 1362 w 1362"/>
                <a:gd name="T54" fmla="*/ 365 h 3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2" h="365">
                  <a:moveTo>
                    <a:pt x="0" y="364"/>
                  </a:moveTo>
                  <a:lnTo>
                    <a:pt x="596" y="72"/>
                  </a:lnTo>
                  <a:lnTo>
                    <a:pt x="1361" y="0"/>
                  </a:lnTo>
                  <a:lnTo>
                    <a:pt x="596" y="72"/>
                  </a:lnTo>
                  <a:lnTo>
                    <a:pt x="0" y="364"/>
                  </a:lnTo>
                  <a:lnTo>
                    <a:pt x="596" y="72"/>
                  </a:lnTo>
                  <a:lnTo>
                    <a:pt x="1361" y="0"/>
                  </a:lnTo>
                  <a:lnTo>
                    <a:pt x="596" y="72"/>
                  </a:lnTo>
                  <a:lnTo>
                    <a:pt x="1361" y="0"/>
                  </a:lnTo>
                  <a:lnTo>
                    <a:pt x="596" y="72"/>
                  </a:lnTo>
                  <a:lnTo>
                    <a:pt x="0" y="364"/>
                  </a:lnTo>
                  <a:lnTo>
                    <a:pt x="596" y="72"/>
                  </a:lnTo>
                  <a:lnTo>
                    <a:pt x="0" y="364"/>
                  </a:lnTo>
                  <a:lnTo>
                    <a:pt x="596" y="72"/>
                  </a:lnTo>
                  <a:lnTo>
                    <a:pt x="1361" y="0"/>
                  </a:lnTo>
                  <a:lnTo>
                    <a:pt x="596" y="72"/>
                  </a:lnTo>
                  <a:lnTo>
                    <a:pt x="0" y="364"/>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8" name="Freeform 16"/>
            <p:cNvSpPr>
              <a:spLocks/>
            </p:cNvSpPr>
            <p:nvPr/>
          </p:nvSpPr>
          <p:spPr bwMode="auto">
            <a:xfrm>
              <a:off x="1421" y="1647"/>
              <a:ext cx="17" cy="188"/>
            </a:xfrm>
            <a:custGeom>
              <a:avLst/>
              <a:gdLst>
                <a:gd name="T0" fmla="*/ 16 w 17"/>
                <a:gd name="T1" fmla="*/ 187 h 188"/>
                <a:gd name="T2" fmla="*/ 16 w 17"/>
                <a:gd name="T3" fmla="*/ 0 h 188"/>
                <a:gd name="T4" fmla="*/ 16 w 17"/>
                <a:gd name="T5" fmla="*/ 187 h 188"/>
                <a:gd name="T6" fmla="*/ 0 w 17"/>
                <a:gd name="T7" fmla="*/ 187 h 188"/>
                <a:gd name="T8" fmla="*/ 0 w 17"/>
                <a:gd name="T9" fmla="*/ 0 h 188"/>
                <a:gd name="T10" fmla="*/ 16 w 17"/>
                <a:gd name="T11" fmla="*/ 0 h 188"/>
                <a:gd name="T12" fmla="*/ 0 w 17"/>
                <a:gd name="T13" fmla="*/ 0 h 188"/>
                <a:gd name="T14" fmla="*/ 0 w 17"/>
                <a:gd name="T15" fmla="*/ 187 h 188"/>
                <a:gd name="T16" fmla="*/ 16 w 17"/>
                <a:gd name="T17" fmla="*/ 187 h 188"/>
                <a:gd name="T18" fmla="*/ 0 w 17"/>
                <a:gd name="T19" fmla="*/ 187 h 188"/>
                <a:gd name="T20" fmla="*/ 16 w 17"/>
                <a:gd name="T21" fmla="*/ 187 h 188"/>
                <a:gd name="T22" fmla="*/ 16 w 17"/>
                <a:gd name="T23" fmla="*/ 0 h 188"/>
                <a:gd name="T24" fmla="*/ 16 w 17"/>
                <a:gd name="T25" fmla="*/ 187 h 188"/>
                <a:gd name="T26" fmla="*/ 0 w 17"/>
                <a:gd name="T27" fmla="*/ 187 h 188"/>
                <a:gd name="T28" fmla="*/ 0 w 17"/>
                <a:gd name="T29" fmla="*/ 0 h 188"/>
                <a:gd name="T30" fmla="*/ 0 w 17"/>
                <a:gd name="T31" fmla="*/ 187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88"/>
                <a:gd name="T50" fmla="*/ 17 w 17"/>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88">
                  <a:moveTo>
                    <a:pt x="16" y="187"/>
                  </a:moveTo>
                  <a:lnTo>
                    <a:pt x="16" y="0"/>
                  </a:lnTo>
                  <a:lnTo>
                    <a:pt x="16" y="187"/>
                  </a:lnTo>
                  <a:lnTo>
                    <a:pt x="0" y="187"/>
                  </a:lnTo>
                  <a:lnTo>
                    <a:pt x="0" y="0"/>
                  </a:lnTo>
                  <a:lnTo>
                    <a:pt x="16" y="0"/>
                  </a:lnTo>
                  <a:lnTo>
                    <a:pt x="0" y="0"/>
                  </a:lnTo>
                  <a:lnTo>
                    <a:pt x="0" y="187"/>
                  </a:lnTo>
                  <a:lnTo>
                    <a:pt x="16" y="187"/>
                  </a:lnTo>
                  <a:lnTo>
                    <a:pt x="0" y="187"/>
                  </a:lnTo>
                  <a:lnTo>
                    <a:pt x="16" y="187"/>
                  </a:lnTo>
                  <a:lnTo>
                    <a:pt x="16" y="0"/>
                  </a:lnTo>
                  <a:lnTo>
                    <a:pt x="16" y="187"/>
                  </a:lnTo>
                  <a:lnTo>
                    <a:pt x="0" y="187"/>
                  </a:lnTo>
                  <a:lnTo>
                    <a:pt x="0" y="0"/>
                  </a:lnTo>
                  <a:lnTo>
                    <a:pt x="0" y="187"/>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39" name="Freeform 17"/>
            <p:cNvSpPr>
              <a:spLocks/>
            </p:cNvSpPr>
            <p:nvPr/>
          </p:nvSpPr>
          <p:spPr bwMode="auto">
            <a:xfrm>
              <a:off x="1418" y="2943"/>
              <a:ext cx="58" cy="17"/>
            </a:xfrm>
            <a:custGeom>
              <a:avLst/>
              <a:gdLst>
                <a:gd name="T0" fmla="*/ 0 w 58"/>
                <a:gd name="T1" fmla="*/ 0 h 17"/>
                <a:gd name="T2" fmla="*/ 57 w 58"/>
                <a:gd name="T3" fmla="*/ 0 h 17"/>
                <a:gd name="T4" fmla="*/ 0 w 58"/>
                <a:gd name="T5" fmla="*/ 0 h 17"/>
                <a:gd name="T6" fmla="*/ 57 w 58"/>
                <a:gd name="T7" fmla="*/ 0 h 17"/>
                <a:gd name="T8" fmla="*/ 57 w 58"/>
                <a:gd name="T9" fmla="*/ 16 h 17"/>
                <a:gd name="T10" fmla="*/ 0 w 58"/>
                <a:gd name="T11" fmla="*/ 16 h 17"/>
                <a:gd name="T12" fmla="*/ 0 w 58"/>
                <a:gd name="T13" fmla="*/ 0 h 17"/>
                <a:gd name="T14" fmla="*/ 0 w 58"/>
                <a:gd name="T15" fmla="*/ 16 h 17"/>
                <a:gd name="T16" fmla="*/ 57 w 58"/>
                <a:gd name="T17" fmla="*/ 16 h 17"/>
                <a:gd name="T18" fmla="*/ 57 w 58"/>
                <a:gd name="T19" fmla="*/ 0 h 17"/>
                <a:gd name="T20" fmla="*/ 57 w 58"/>
                <a:gd name="T21" fmla="*/ 16 h 17"/>
                <a:gd name="T22" fmla="*/ 57 w 58"/>
                <a:gd name="T23" fmla="*/ 0 h 17"/>
                <a:gd name="T24" fmla="*/ 0 w 58"/>
                <a:gd name="T25" fmla="*/ 0 h 17"/>
                <a:gd name="T26" fmla="*/ 0 w 58"/>
                <a:gd name="T27" fmla="*/ 16 h 17"/>
                <a:gd name="T28" fmla="*/ 57 w 58"/>
                <a:gd name="T29" fmla="*/ 16 h 17"/>
                <a:gd name="T30" fmla="*/ 0 w 58"/>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7"/>
                <a:gd name="T50" fmla="*/ 58 w 58"/>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7">
                  <a:moveTo>
                    <a:pt x="0" y="0"/>
                  </a:moveTo>
                  <a:lnTo>
                    <a:pt x="57" y="0"/>
                  </a:lnTo>
                  <a:lnTo>
                    <a:pt x="0" y="0"/>
                  </a:lnTo>
                  <a:lnTo>
                    <a:pt x="57" y="0"/>
                  </a:lnTo>
                  <a:lnTo>
                    <a:pt x="57" y="16"/>
                  </a:lnTo>
                  <a:lnTo>
                    <a:pt x="0" y="16"/>
                  </a:lnTo>
                  <a:lnTo>
                    <a:pt x="0" y="0"/>
                  </a:lnTo>
                  <a:lnTo>
                    <a:pt x="0" y="16"/>
                  </a:lnTo>
                  <a:lnTo>
                    <a:pt x="57" y="16"/>
                  </a:lnTo>
                  <a:lnTo>
                    <a:pt x="57" y="0"/>
                  </a:lnTo>
                  <a:lnTo>
                    <a:pt x="57" y="16"/>
                  </a:lnTo>
                  <a:lnTo>
                    <a:pt x="57" y="0"/>
                  </a:lnTo>
                  <a:lnTo>
                    <a:pt x="0" y="0"/>
                  </a:lnTo>
                  <a:lnTo>
                    <a:pt x="0" y="16"/>
                  </a:lnTo>
                  <a:lnTo>
                    <a:pt x="57" y="16"/>
                  </a:lnTo>
                  <a:lnTo>
                    <a:pt x="0" y="1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0" name="Freeform 18"/>
            <p:cNvSpPr>
              <a:spLocks/>
            </p:cNvSpPr>
            <p:nvPr/>
          </p:nvSpPr>
          <p:spPr bwMode="auto">
            <a:xfrm>
              <a:off x="1418" y="1322"/>
              <a:ext cx="1534" cy="516"/>
            </a:xfrm>
            <a:custGeom>
              <a:avLst/>
              <a:gdLst>
                <a:gd name="T0" fmla="*/ 4 w 1534"/>
                <a:gd name="T1" fmla="*/ 512 h 516"/>
                <a:gd name="T2" fmla="*/ 4 w 1534"/>
                <a:gd name="T3" fmla="*/ 325 h 516"/>
                <a:gd name="T4" fmla="*/ 761 w 1534"/>
                <a:gd name="T5" fmla="*/ 164 h 516"/>
                <a:gd name="T6" fmla="*/ 768 w 1534"/>
                <a:gd name="T7" fmla="*/ 221 h 516"/>
                <a:gd name="T8" fmla="*/ 172 w 1534"/>
                <a:gd name="T9" fmla="*/ 512 h 516"/>
                <a:gd name="T10" fmla="*/ 4 w 1534"/>
                <a:gd name="T11" fmla="*/ 512 h 516"/>
                <a:gd name="T12" fmla="*/ 4 w 1534"/>
                <a:gd name="T13" fmla="*/ 325 h 516"/>
                <a:gd name="T14" fmla="*/ 761 w 1534"/>
                <a:gd name="T15" fmla="*/ 164 h 516"/>
                <a:gd name="T16" fmla="*/ 4 w 1534"/>
                <a:gd name="T17" fmla="*/ 325 h 516"/>
                <a:gd name="T18" fmla="*/ 761 w 1534"/>
                <a:gd name="T19" fmla="*/ 164 h 516"/>
                <a:gd name="T20" fmla="*/ 768 w 1534"/>
                <a:gd name="T21" fmla="*/ 221 h 516"/>
                <a:gd name="T22" fmla="*/ 172 w 1534"/>
                <a:gd name="T23" fmla="*/ 512 h 516"/>
                <a:gd name="T24" fmla="*/ 4 w 1534"/>
                <a:gd name="T25" fmla="*/ 512 h 516"/>
                <a:gd name="T26" fmla="*/ 172 w 1534"/>
                <a:gd name="T27" fmla="*/ 512 h 516"/>
                <a:gd name="T28" fmla="*/ 0 w 1534"/>
                <a:gd name="T29" fmla="*/ 512 h 516"/>
                <a:gd name="T30" fmla="*/ 172 w 1534"/>
                <a:gd name="T31" fmla="*/ 512 h 516"/>
                <a:gd name="T32" fmla="*/ 172 w 1534"/>
                <a:gd name="T33" fmla="*/ 515 h 516"/>
                <a:gd name="T34" fmla="*/ 0 w 1534"/>
                <a:gd name="T35" fmla="*/ 515 h 516"/>
                <a:gd name="T36" fmla="*/ 0 w 1534"/>
                <a:gd name="T37" fmla="*/ 512 h 516"/>
                <a:gd name="T38" fmla="*/ 0 w 1534"/>
                <a:gd name="T39" fmla="*/ 515 h 516"/>
                <a:gd name="T40" fmla="*/ 172 w 1534"/>
                <a:gd name="T41" fmla="*/ 515 h 516"/>
                <a:gd name="T42" fmla="*/ 0 w 1534"/>
                <a:gd name="T43" fmla="*/ 515 h 516"/>
                <a:gd name="T44" fmla="*/ 172 w 1534"/>
                <a:gd name="T45" fmla="*/ 515 h 516"/>
                <a:gd name="T46" fmla="*/ 172 w 1534"/>
                <a:gd name="T47" fmla="*/ 512 h 516"/>
                <a:gd name="T48" fmla="*/ 768 w 1534"/>
                <a:gd name="T49" fmla="*/ 221 h 516"/>
                <a:gd name="T50" fmla="*/ 761 w 1534"/>
                <a:gd name="T51" fmla="*/ 164 h 516"/>
                <a:gd name="T52" fmla="*/ 1533 w 1534"/>
                <a:gd name="T53" fmla="*/ 0 h 516"/>
                <a:gd name="T54" fmla="*/ 1533 w 1534"/>
                <a:gd name="T55" fmla="*/ 148 h 516"/>
                <a:gd name="T56" fmla="*/ 768 w 1534"/>
                <a:gd name="T57" fmla="*/ 221 h 516"/>
                <a:gd name="T58" fmla="*/ 761 w 1534"/>
                <a:gd name="T59" fmla="*/ 164 h 516"/>
                <a:gd name="T60" fmla="*/ 1533 w 1534"/>
                <a:gd name="T61" fmla="*/ 0 h 516"/>
                <a:gd name="T62" fmla="*/ 761 w 1534"/>
                <a:gd name="T63" fmla="*/ 164 h 516"/>
                <a:gd name="T64" fmla="*/ 768 w 1534"/>
                <a:gd name="T65" fmla="*/ 221 h 516"/>
                <a:gd name="T66" fmla="*/ 761 w 1534"/>
                <a:gd name="T67" fmla="*/ 164 h 516"/>
                <a:gd name="T68" fmla="*/ 1533 w 1534"/>
                <a:gd name="T69" fmla="*/ 0 h 516"/>
                <a:gd name="T70" fmla="*/ 1533 w 1534"/>
                <a:gd name="T71" fmla="*/ 148 h 516"/>
                <a:gd name="T72" fmla="*/ 768 w 1534"/>
                <a:gd name="T73" fmla="*/ 221 h 516"/>
                <a:gd name="T74" fmla="*/ 1533 w 1534"/>
                <a:gd name="T75" fmla="*/ 148 h 516"/>
                <a:gd name="T76" fmla="*/ 1533 w 1534"/>
                <a:gd name="T77" fmla="*/ 0 h 516"/>
                <a:gd name="T78" fmla="*/ 1533 w 1534"/>
                <a:gd name="T79" fmla="*/ 148 h 516"/>
                <a:gd name="T80" fmla="*/ 768 w 1534"/>
                <a:gd name="T81" fmla="*/ 221 h 516"/>
                <a:gd name="T82" fmla="*/ 172 w 1534"/>
                <a:gd name="T83" fmla="*/ 512 h 516"/>
                <a:gd name="T84" fmla="*/ 4 w 1534"/>
                <a:gd name="T85" fmla="*/ 512 h 516"/>
                <a:gd name="T86" fmla="*/ 0 w 1534"/>
                <a:gd name="T87" fmla="*/ 512 h 516"/>
                <a:gd name="T88" fmla="*/ 172 w 1534"/>
                <a:gd name="T89" fmla="*/ 512 h 516"/>
                <a:gd name="T90" fmla="*/ 172 w 1534"/>
                <a:gd name="T91" fmla="*/ 515 h 516"/>
                <a:gd name="T92" fmla="*/ 172 w 1534"/>
                <a:gd name="T93" fmla="*/ 512 h 516"/>
                <a:gd name="T94" fmla="*/ 0 w 1534"/>
                <a:gd name="T95" fmla="*/ 512 h 5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34"/>
                <a:gd name="T145" fmla="*/ 0 h 516"/>
                <a:gd name="T146" fmla="*/ 1534 w 1534"/>
                <a:gd name="T147" fmla="*/ 516 h 5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34" h="516">
                  <a:moveTo>
                    <a:pt x="4" y="512"/>
                  </a:moveTo>
                  <a:lnTo>
                    <a:pt x="4" y="325"/>
                  </a:lnTo>
                  <a:lnTo>
                    <a:pt x="761" y="164"/>
                  </a:lnTo>
                  <a:lnTo>
                    <a:pt x="768" y="221"/>
                  </a:lnTo>
                  <a:lnTo>
                    <a:pt x="172" y="512"/>
                  </a:lnTo>
                  <a:lnTo>
                    <a:pt x="4" y="512"/>
                  </a:lnTo>
                  <a:lnTo>
                    <a:pt x="4" y="325"/>
                  </a:lnTo>
                  <a:lnTo>
                    <a:pt x="761" y="164"/>
                  </a:lnTo>
                  <a:lnTo>
                    <a:pt x="4" y="325"/>
                  </a:lnTo>
                  <a:lnTo>
                    <a:pt x="761" y="164"/>
                  </a:lnTo>
                  <a:lnTo>
                    <a:pt x="768" y="221"/>
                  </a:lnTo>
                  <a:lnTo>
                    <a:pt x="172" y="512"/>
                  </a:lnTo>
                  <a:lnTo>
                    <a:pt x="4" y="512"/>
                  </a:lnTo>
                  <a:lnTo>
                    <a:pt x="172" y="512"/>
                  </a:lnTo>
                  <a:lnTo>
                    <a:pt x="0" y="512"/>
                  </a:lnTo>
                  <a:lnTo>
                    <a:pt x="172" y="512"/>
                  </a:lnTo>
                  <a:lnTo>
                    <a:pt x="172" y="515"/>
                  </a:lnTo>
                  <a:lnTo>
                    <a:pt x="0" y="515"/>
                  </a:lnTo>
                  <a:lnTo>
                    <a:pt x="0" y="512"/>
                  </a:lnTo>
                  <a:lnTo>
                    <a:pt x="0" y="515"/>
                  </a:lnTo>
                  <a:lnTo>
                    <a:pt x="172" y="515"/>
                  </a:lnTo>
                  <a:lnTo>
                    <a:pt x="0" y="515"/>
                  </a:lnTo>
                  <a:lnTo>
                    <a:pt x="172" y="515"/>
                  </a:lnTo>
                  <a:lnTo>
                    <a:pt x="172" y="512"/>
                  </a:lnTo>
                  <a:lnTo>
                    <a:pt x="768" y="221"/>
                  </a:lnTo>
                  <a:lnTo>
                    <a:pt x="761" y="164"/>
                  </a:lnTo>
                  <a:lnTo>
                    <a:pt x="1533" y="0"/>
                  </a:lnTo>
                  <a:lnTo>
                    <a:pt x="1533" y="148"/>
                  </a:lnTo>
                  <a:lnTo>
                    <a:pt x="768" y="221"/>
                  </a:lnTo>
                  <a:lnTo>
                    <a:pt x="761" y="164"/>
                  </a:lnTo>
                  <a:lnTo>
                    <a:pt x="1533" y="0"/>
                  </a:lnTo>
                  <a:lnTo>
                    <a:pt x="761" y="164"/>
                  </a:lnTo>
                  <a:lnTo>
                    <a:pt x="768" y="221"/>
                  </a:lnTo>
                  <a:lnTo>
                    <a:pt x="761" y="164"/>
                  </a:lnTo>
                  <a:lnTo>
                    <a:pt x="1533" y="0"/>
                  </a:lnTo>
                  <a:lnTo>
                    <a:pt x="1533" y="148"/>
                  </a:lnTo>
                  <a:lnTo>
                    <a:pt x="768" y="221"/>
                  </a:lnTo>
                  <a:lnTo>
                    <a:pt x="1533" y="148"/>
                  </a:lnTo>
                  <a:lnTo>
                    <a:pt x="1533" y="0"/>
                  </a:lnTo>
                  <a:lnTo>
                    <a:pt x="1533" y="148"/>
                  </a:lnTo>
                  <a:lnTo>
                    <a:pt x="768" y="221"/>
                  </a:lnTo>
                  <a:lnTo>
                    <a:pt x="172" y="512"/>
                  </a:lnTo>
                  <a:lnTo>
                    <a:pt x="4" y="512"/>
                  </a:lnTo>
                  <a:lnTo>
                    <a:pt x="0" y="512"/>
                  </a:lnTo>
                  <a:lnTo>
                    <a:pt x="172" y="512"/>
                  </a:lnTo>
                  <a:lnTo>
                    <a:pt x="172" y="515"/>
                  </a:lnTo>
                  <a:lnTo>
                    <a:pt x="172" y="512"/>
                  </a:lnTo>
                  <a:lnTo>
                    <a:pt x="0" y="51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1" name="Freeform 19"/>
            <p:cNvSpPr>
              <a:spLocks/>
            </p:cNvSpPr>
            <p:nvPr/>
          </p:nvSpPr>
          <p:spPr bwMode="auto">
            <a:xfrm>
              <a:off x="1560" y="1618"/>
              <a:ext cx="31" cy="217"/>
            </a:xfrm>
            <a:custGeom>
              <a:avLst/>
              <a:gdLst>
                <a:gd name="T0" fmla="*/ 29 w 31"/>
                <a:gd name="T1" fmla="*/ 216 h 217"/>
                <a:gd name="T2" fmla="*/ 0 w 31"/>
                <a:gd name="T3" fmla="*/ 1 h 217"/>
                <a:gd name="T4" fmla="*/ 3 w 31"/>
                <a:gd name="T5" fmla="*/ 0 h 217"/>
                <a:gd name="T6" fmla="*/ 0 w 31"/>
                <a:gd name="T7" fmla="*/ 1 h 217"/>
                <a:gd name="T8" fmla="*/ 29 w 31"/>
                <a:gd name="T9" fmla="*/ 216 h 217"/>
                <a:gd name="T10" fmla="*/ 30 w 31"/>
                <a:gd name="T11" fmla="*/ 216 h 217"/>
                <a:gd name="T12" fmla="*/ 3 w 31"/>
                <a:gd name="T13" fmla="*/ 0 h 217"/>
                <a:gd name="T14" fmla="*/ 0 w 31"/>
                <a:gd name="T15" fmla="*/ 1 h 217"/>
                <a:gd name="T16" fmla="*/ 29 w 31"/>
                <a:gd name="T17" fmla="*/ 216 h 217"/>
                <a:gd name="T18" fmla="*/ 0 w 31"/>
                <a:gd name="T19" fmla="*/ 1 h 217"/>
                <a:gd name="T20" fmla="*/ 3 w 31"/>
                <a:gd name="T21" fmla="*/ 0 h 217"/>
                <a:gd name="T22" fmla="*/ 30 w 31"/>
                <a:gd name="T23" fmla="*/ 216 h 217"/>
                <a:gd name="T24" fmla="*/ 29 w 31"/>
                <a:gd name="T25" fmla="*/ 216 h 217"/>
                <a:gd name="T26" fmla="*/ 0 w 31"/>
                <a:gd name="T27" fmla="*/ 1 h 217"/>
                <a:gd name="T28" fmla="*/ 3 w 31"/>
                <a:gd name="T29" fmla="*/ 0 h 217"/>
                <a:gd name="T30" fmla="*/ 30 w 31"/>
                <a:gd name="T31" fmla="*/ 216 h 217"/>
                <a:gd name="T32" fmla="*/ 3 w 31"/>
                <a:gd name="T33" fmla="*/ 0 h 217"/>
                <a:gd name="T34" fmla="*/ 30 w 31"/>
                <a:gd name="T35" fmla="*/ 216 h 217"/>
                <a:gd name="T36" fmla="*/ 3 w 31"/>
                <a:gd name="T37" fmla="*/ 0 h 217"/>
                <a:gd name="T38" fmla="*/ 0 w 31"/>
                <a:gd name="T39" fmla="*/ 1 h 217"/>
                <a:gd name="T40" fmla="*/ 29 w 31"/>
                <a:gd name="T41" fmla="*/ 216 h 217"/>
                <a:gd name="T42" fmla="*/ 30 w 31"/>
                <a:gd name="T43" fmla="*/ 216 h 217"/>
                <a:gd name="T44" fmla="*/ 29 w 31"/>
                <a:gd name="T45" fmla="*/ 216 h 217"/>
                <a:gd name="T46" fmla="*/ 30 w 31"/>
                <a:gd name="T47" fmla="*/ 216 h 217"/>
                <a:gd name="T48" fmla="*/ 29 w 31"/>
                <a:gd name="T49" fmla="*/ 216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17"/>
                <a:gd name="T77" fmla="*/ 31 w 31"/>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17">
                  <a:moveTo>
                    <a:pt x="29" y="216"/>
                  </a:moveTo>
                  <a:lnTo>
                    <a:pt x="0" y="1"/>
                  </a:lnTo>
                  <a:lnTo>
                    <a:pt x="3" y="0"/>
                  </a:lnTo>
                  <a:lnTo>
                    <a:pt x="0" y="1"/>
                  </a:lnTo>
                  <a:lnTo>
                    <a:pt x="29" y="216"/>
                  </a:lnTo>
                  <a:lnTo>
                    <a:pt x="30" y="216"/>
                  </a:lnTo>
                  <a:lnTo>
                    <a:pt x="3" y="0"/>
                  </a:lnTo>
                  <a:lnTo>
                    <a:pt x="0" y="1"/>
                  </a:lnTo>
                  <a:lnTo>
                    <a:pt x="29" y="216"/>
                  </a:lnTo>
                  <a:lnTo>
                    <a:pt x="0" y="1"/>
                  </a:lnTo>
                  <a:lnTo>
                    <a:pt x="3" y="0"/>
                  </a:lnTo>
                  <a:lnTo>
                    <a:pt x="30" y="216"/>
                  </a:lnTo>
                  <a:lnTo>
                    <a:pt x="29" y="216"/>
                  </a:lnTo>
                  <a:lnTo>
                    <a:pt x="0" y="1"/>
                  </a:lnTo>
                  <a:lnTo>
                    <a:pt x="3" y="0"/>
                  </a:lnTo>
                  <a:lnTo>
                    <a:pt x="30" y="216"/>
                  </a:lnTo>
                  <a:lnTo>
                    <a:pt x="3" y="0"/>
                  </a:lnTo>
                  <a:lnTo>
                    <a:pt x="30" y="216"/>
                  </a:lnTo>
                  <a:lnTo>
                    <a:pt x="3" y="0"/>
                  </a:lnTo>
                  <a:lnTo>
                    <a:pt x="0" y="1"/>
                  </a:lnTo>
                  <a:lnTo>
                    <a:pt x="29" y="216"/>
                  </a:lnTo>
                  <a:lnTo>
                    <a:pt x="30" y="216"/>
                  </a:lnTo>
                  <a:lnTo>
                    <a:pt x="29" y="216"/>
                  </a:lnTo>
                  <a:lnTo>
                    <a:pt x="30" y="216"/>
                  </a:lnTo>
                  <a:lnTo>
                    <a:pt x="29" y="21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2" name="Freeform 20"/>
            <p:cNvSpPr>
              <a:spLocks/>
            </p:cNvSpPr>
            <p:nvPr/>
          </p:nvSpPr>
          <p:spPr bwMode="auto">
            <a:xfrm>
              <a:off x="2951" y="1317"/>
              <a:ext cx="17" cy="159"/>
            </a:xfrm>
            <a:custGeom>
              <a:avLst/>
              <a:gdLst>
                <a:gd name="T0" fmla="*/ 0 w 17"/>
                <a:gd name="T1" fmla="*/ 158 h 159"/>
                <a:gd name="T2" fmla="*/ 0 w 17"/>
                <a:gd name="T3" fmla="*/ 0 h 159"/>
                <a:gd name="T4" fmla="*/ 16 w 17"/>
                <a:gd name="T5" fmla="*/ 0 h 159"/>
                <a:gd name="T6" fmla="*/ 0 w 17"/>
                <a:gd name="T7" fmla="*/ 0 h 159"/>
                <a:gd name="T8" fmla="*/ 0 w 17"/>
                <a:gd name="T9" fmla="*/ 158 h 159"/>
                <a:gd name="T10" fmla="*/ 16 w 17"/>
                <a:gd name="T11" fmla="*/ 158 h 159"/>
                <a:gd name="T12" fmla="*/ 16 w 17"/>
                <a:gd name="T13" fmla="*/ 0 h 159"/>
                <a:gd name="T14" fmla="*/ 16 w 17"/>
                <a:gd name="T15" fmla="*/ 158 h 159"/>
                <a:gd name="T16" fmla="*/ 0 w 17"/>
                <a:gd name="T17" fmla="*/ 158 h 159"/>
                <a:gd name="T18" fmla="*/ 0 w 17"/>
                <a:gd name="T19" fmla="*/ 0 h 159"/>
                <a:gd name="T20" fmla="*/ 0 w 17"/>
                <a:gd name="T21" fmla="*/ 158 h 159"/>
                <a:gd name="T22" fmla="*/ 16 w 17"/>
                <a:gd name="T23" fmla="*/ 158 h 159"/>
                <a:gd name="T24" fmla="*/ 16 w 17"/>
                <a:gd name="T25" fmla="*/ 0 h 159"/>
                <a:gd name="T26" fmla="*/ 16 w 17"/>
                <a:gd name="T27" fmla="*/ 158 h 159"/>
                <a:gd name="T28" fmla="*/ 0 w 17"/>
                <a:gd name="T29" fmla="*/ 158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9"/>
                <a:gd name="T47" fmla="*/ 17 w 1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9">
                  <a:moveTo>
                    <a:pt x="0" y="158"/>
                  </a:moveTo>
                  <a:lnTo>
                    <a:pt x="0" y="0"/>
                  </a:lnTo>
                  <a:lnTo>
                    <a:pt x="16" y="0"/>
                  </a:lnTo>
                  <a:lnTo>
                    <a:pt x="0" y="0"/>
                  </a:lnTo>
                  <a:lnTo>
                    <a:pt x="0" y="158"/>
                  </a:lnTo>
                  <a:lnTo>
                    <a:pt x="16" y="158"/>
                  </a:lnTo>
                  <a:lnTo>
                    <a:pt x="16" y="0"/>
                  </a:lnTo>
                  <a:lnTo>
                    <a:pt x="16" y="158"/>
                  </a:lnTo>
                  <a:lnTo>
                    <a:pt x="0" y="158"/>
                  </a:lnTo>
                  <a:lnTo>
                    <a:pt x="0" y="0"/>
                  </a:lnTo>
                  <a:lnTo>
                    <a:pt x="0" y="158"/>
                  </a:lnTo>
                  <a:lnTo>
                    <a:pt x="16" y="158"/>
                  </a:lnTo>
                  <a:lnTo>
                    <a:pt x="16" y="0"/>
                  </a:lnTo>
                  <a:lnTo>
                    <a:pt x="16" y="158"/>
                  </a:lnTo>
                  <a:lnTo>
                    <a:pt x="0" y="158"/>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3" name="Freeform 21"/>
            <p:cNvSpPr>
              <a:spLocks/>
            </p:cNvSpPr>
            <p:nvPr/>
          </p:nvSpPr>
          <p:spPr bwMode="auto">
            <a:xfrm>
              <a:off x="2955" y="1320"/>
              <a:ext cx="1567" cy="337"/>
            </a:xfrm>
            <a:custGeom>
              <a:avLst/>
              <a:gdLst>
                <a:gd name="T0" fmla="*/ 0 w 1567"/>
                <a:gd name="T1" fmla="*/ 2 h 337"/>
                <a:gd name="T2" fmla="*/ 1566 w 1567"/>
                <a:gd name="T3" fmla="*/ 336 h 337"/>
                <a:gd name="T4" fmla="*/ 1566 w 1567"/>
                <a:gd name="T5" fmla="*/ 334 h 337"/>
                <a:gd name="T6" fmla="*/ 1566 w 1567"/>
                <a:gd name="T7" fmla="*/ 336 h 337"/>
                <a:gd name="T8" fmla="*/ 0 w 1567"/>
                <a:gd name="T9" fmla="*/ 2 h 337"/>
                <a:gd name="T10" fmla="*/ 0 w 1567"/>
                <a:gd name="T11" fmla="*/ 0 h 337"/>
                <a:gd name="T12" fmla="*/ 1566 w 1567"/>
                <a:gd name="T13" fmla="*/ 334 h 337"/>
                <a:gd name="T14" fmla="*/ 0 w 1567"/>
                <a:gd name="T15" fmla="*/ 0 h 337"/>
                <a:gd name="T16" fmla="*/ 0 w 1567"/>
                <a:gd name="T17" fmla="*/ 2 h 337"/>
                <a:gd name="T18" fmla="*/ 1566 w 1567"/>
                <a:gd name="T19" fmla="*/ 336 h 337"/>
                <a:gd name="T20" fmla="*/ 0 w 1567"/>
                <a:gd name="T21" fmla="*/ 2 h 337"/>
                <a:gd name="T22" fmla="*/ 0 w 1567"/>
                <a:gd name="T23" fmla="*/ 0 h 337"/>
                <a:gd name="T24" fmla="*/ 1566 w 1567"/>
                <a:gd name="T25" fmla="*/ 334 h 337"/>
                <a:gd name="T26" fmla="*/ 0 w 1567"/>
                <a:gd name="T27" fmla="*/ 0 h 337"/>
                <a:gd name="T28" fmla="*/ 0 w 1567"/>
                <a:gd name="T29" fmla="*/ 2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7"/>
                <a:gd name="T46" fmla="*/ 0 h 337"/>
                <a:gd name="T47" fmla="*/ 1567 w 1567"/>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7" h="337">
                  <a:moveTo>
                    <a:pt x="0" y="2"/>
                  </a:moveTo>
                  <a:lnTo>
                    <a:pt x="1566" y="336"/>
                  </a:lnTo>
                  <a:lnTo>
                    <a:pt x="1566" y="334"/>
                  </a:lnTo>
                  <a:lnTo>
                    <a:pt x="1566" y="336"/>
                  </a:lnTo>
                  <a:lnTo>
                    <a:pt x="0" y="2"/>
                  </a:lnTo>
                  <a:lnTo>
                    <a:pt x="0" y="0"/>
                  </a:lnTo>
                  <a:lnTo>
                    <a:pt x="1566" y="334"/>
                  </a:lnTo>
                  <a:lnTo>
                    <a:pt x="0" y="0"/>
                  </a:lnTo>
                  <a:lnTo>
                    <a:pt x="0" y="2"/>
                  </a:lnTo>
                  <a:lnTo>
                    <a:pt x="1566" y="336"/>
                  </a:lnTo>
                  <a:lnTo>
                    <a:pt x="0" y="2"/>
                  </a:lnTo>
                  <a:lnTo>
                    <a:pt x="0" y="0"/>
                  </a:lnTo>
                  <a:lnTo>
                    <a:pt x="1566" y="334"/>
                  </a:lnTo>
                  <a:lnTo>
                    <a:pt x="0" y="0"/>
                  </a:lnTo>
                  <a:lnTo>
                    <a:pt x="0" y="2"/>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4" name="Freeform 22"/>
            <p:cNvSpPr>
              <a:spLocks/>
            </p:cNvSpPr>
            <p:nvPr/>
          </p:nvSpPr>
          <p:spPr bwMode="auto">
            <a:xfrm>
              <a:off x="2955" y="1471"/>
              <a:ext cx="1362" cy="365"/>
            </a:xfrm>
            <a:custGeom>
              <a:avLst/>
              <a:gdLst>
                <a:gd name="T0" fmla="*/ 0 w 1362"/>
                <a:gd name="T1" fmla="*/ 0 h 365"/>
                <a:gd name="T2" fmla="*/ 764 w 1362"/>
                <a:gd name="T3" fmla="*/ 72 h 365"/>
                <a:gd name="T4" fmla="*/ 1361 w 1362"/>
                <a:gd name="T5" fmla="*/ 364 h 365"/>
                <a:gd name="T6" fmla="*/ 764 w 1362"/>
                <a:gd name="T7" fmla="*/ 72 h 365"/>
                <a:gd name="T8" fmla="*/ 0 w 1362"/>
                <a:gd name="T9" fmla="*/ 0 h 365"/>
                <a:gd name="T10" fmla="*/ 764 w 1362"/>
                <a:gd name="T11" fmla="*/ 72 h 365"/>
                <a:gd name="T12" fmla="*/ 1361 w 1362"/>
                <a:gd name="T13" fmla="*/ 364 h 365"/>
                <a:gd name="T14" fmla="*/ 764 w 1362"/>
                <a:gd name="T15" fmla="*/ 72 h 365"/>
                <a:gd name="T16" fmla="*/ 1361 w 1362"/>
                <a:gd name="T17" fmla="*/ 364 h 365"/>
                <a:gd name="T18" fmla="*/ 764 w 1362"/>
                <a:gd name="T19" fmla="*/ 72 h 365"/>
                <a:gd name="T20" fmla="*/ 0 w 1362"/>
                <a:gd name="T21" fmla="*/ 0 h 365"/>
                <a:gd name="T22" fmla="*/ 764 w 1362"/>
                <a:gd name="T23" fmla="*/ 72 h 365"/>
                <a:gd name="T24" fmla="*/ 0 w 1362"/>
                <a:gd name="T25" fmla="*/ 0 h 365"/>
                <a:gd name="T26" fmla="*/ 764 w 1362"/>
                <a:gd name="T27" fmla="*/ 72 h 365"/>
                <a:gd name="T28" fmla="*/ 1361 w 1362"/>
                <a:gd name="T29" fmla="*/ 364 h 365"/>
                <a:gd name="T30" fmla="*/ 764 w 1362"/>
                <a:gd name="T31" fmla="*/ 72 h 365"/>
                <a:gd name="T32" fmla="*/ 0 w 1362"/>
                <a:gd name="T33" fmla="*/ 0 h 3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2"/>
                <a:gd name="T52" fmla="*/ 0 h 365"/>
                <a:gd name="T53" fmla="*/ 1362 w 1362"/>
                <a:gd name="T54" fmla="*/ 365 h 3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2" h="365">
                  <a:moveTo>
                    <a:pt x="0" y="0"/>
                  </a:moveTo>
                  <a:lnTo>
                    <a:pt x="764" y="72"/>
                  </a:lnTo>
                  <a:lnTo>
                    <a:pt x="1361" y="364"/>
                  </a:lnTo>
                  <a:lnTo>
                    <a:pt x="764" y="72"/>
                  </a:lnTo>
                  <a:lnTo>
                    <a:pt x="0" y="0"/>
                  </a:lnTo>
                  <a:lnTo>
                    <a:pt x="764" y="72"/>
                  </a:lnTo>
                  <a:lnTo>
                    <a:pt x="1361" y="364"/>
                  </a:lnTo>
                  <a:lnTo>
                    <a:pt x="764" y="72"/>
                  </a:lnTo>
                  <a:lnTo>
                    <a:pt x="1361" y="364"/>
                  </a:lnTo>
                  <a:lnTo>
                    <a:pt x="764" y="72"/>
                  </a:lnTo>
                  <a:lnTo>
                    <a:pt x="0" y="0"/>
                  </a:lnTo>
                  <a:lnTo>
                    <a:pt x="764" y="72"/>
                  </a:lnTo>
                  <a:lnTo>
                    <a:pt x="0" y="0"/>
                  </a:lnTo>
                  <a:lnTo>
                    <a:pt x="764" y="72"/>
                  </a:lnTo>
                  <a:lnTo>
                    <a:pt x="1361" y="364"/>
                  </a:lnTo>
                  <a:lnTo>
                    <a:pt x="764" y="72"/>
                  </a:ln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5" name="Freeform 23"/>
            <p:cNvSpPr>
              <a:spLocks/>
            </p:cNvSpPr>
            <p:nvPr/>
          </p:nvSpPr>
          <p:spPr bwMode="auto">
            <a:xfrm>
              <a:off x="4492" y="1646"/>
              <a:ext cx="1" cy="17"/>
            </a:xfrm>
            <a:custGeom>
              <a:avLst/>
              <a:gdLst>
                <a:gd name="T0" fmla="*/ 0 w 1"/>
                <a:gd name="T1" fmla="*/ 0 h 17"/>
                <a:gd name="T2" fmla="*/ 0 w 1"/>
                <a:gd name="T3" fmla="*/ 16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6" name="Freeform 24"/>
            <p:cNvSpPr>
              <a:spLocks/>
            </p:cNvSpPr>
            <p:nvPr/>
          </p:nvSpPr>
          <p:spPr bwMode="auto">
            <a:xfrm>
              <a:off x="2955" y="1322"/>
              <a:ext cx="1534" cy="516"/>
            </a:xfrm>
            <a:custGeom>
              <a:avLst/>
              <a:gdLst>
                <a:gd name="T0" fmla="*/ 1530 w 1534"/>
                <a:gd name="T1" fmla="*/ 325 h 516"/>
                <a:gd name="T2" fmla="*/ 1530 w 1534"/>
                <a:gd name="T3" fmla="*/ 512 h 516"/>
                <a:gd name="T4" fmla="*/ 1530 w 1534"/>
                <a:gd name="T5" fmla="*/ 325 h 516"/>
                <a:gd name="T6" fmla="*/ 1529 w 1534"/>
                <a:gd name="T7" fmla="*/ 325 h 516"/>
                <a:gd name="T8" fmla="*/ 1530 w 1534"/>
                <a:gd name="T9" fmla="*/ 325 h 516"/>
                <a:gd name="T10" fmla="*/ 1530 w 1534"/>
                <a:gd name="T11" fmla="*/ 512 h 516"/>
                <a:gd name="T12" fmla="*/ 1529 w 1534"/>
                <a:gd name="T13" fmla="*/ 512 h 516"/>
                <a:gd name="T14" fmla="*/ 1529 w 1534"/>
                <a:gd name="T15" fmla="*/ 325 h 516"/>
                <a:gd name="T16" fmla="*/ 772 w 1534"/>
                <a:gd name="T17" fmla="*/ 164 h 516"/>
                <a:gd name="T18" fmla="*/ 764 w 1534"/>
                <a:gd name="T19" fmla="*/ 221 h 516"/>
                <a:gd name="T20" fmla="*/ 1361 w 1534"/>
                <a:gd name="T21" fmla="*/ 512 h 516"/>
                <a:gd name="T22" fmla="*/ 1529 w 1534"/>
                <a:gd name="T23" fmla="*/ 512 h 516"/>
                <a:gd name="T24" fmla="*/ 1529 w 1534"/>
                <a:gd name="T25" fmla="*/ 325 h 516"/>
                <a:gd name="T26" fmla="*/ 772 w 1534"/>
                <a:gd name="T27" fmla="*/ 164 h 516"/>
                <a:gd name="T28" fmla="*/ 1529 w 1534"/>
                <a:gd name="T29" fmla="*/ 325 h 516"/>
                <a:gd name="T30" fmla="*/ 1529 w 1534"/>
                <a:gd name="T31" fmla="*/ 512 h 516"/>
                <a:gd name="T32" fmla="*/ 1529 w 1534"/>
                <a:gd name="T33" fmla="*/ 325 h 516"/>
                <a:gd name="T34" fmla="*/ 1529 w 1534"/>
                <a:gd name="T35" fmla="*/ 512 h 516"/>
                <a:gd name="T36" fmla="*/ 1530 w 1534"/>
                <a:gd name="T37" fmla="*/ 512 h 516"/>
                <a:gd name="T38" fmla="*/ 1530 w 1534"/>
                <a:gd name="T39" fmla="*/ 325 h 516"/>
                <a:gd name="T40" fmla="*/ 1529 w 1534"/>
                <a:gd name="T41" fmla="*/ 325 h 516"/>
                <a:gd name="T42" fmla="*/ 772 w 1534"/>
                <a:gd name="T43" fmla="*/ 164 h 516"/>
                <a:gd name="T44" fmla="*/ 764 w 1534"/>
                <a:gd name="T45" fmla="*/ 221 h 516"/>
                <a:gd name="T46" fmla="*/ 1361 w 1534"/>
                <a:gd name="T47" fmla="*/ 512 h 516"/>
                <a:gd name="T48" fmla="*/ 1529 w 1534"/>
                <a:gd name="T49" fmla="*/ 512 h 516"/>
                <a:gd name="T50" fmla="*/ 1361 w 1534"/>
                <a:gd name="T51" fmla="*/ 512 h 516"/>
                <a:gd name="T52" fmla="*/ 1533 w 1534"/>
                <a:gd name="T53" fmla="*/ 512 h 516"/>
                <a:gd name="T54" fmla="*/ 1361 w 1534"/>
                <a:gd name="T55" fmla="*/ 512 h 516"/>
                <a:gd name="T56" fmla="*/ 1361 w 1534"/>
                <a:gd name="T57" fmla="*/ 515 h 516"/>
                <a:gd name="T58" fmla="*/ 1533 w 1534"/>
                <a:gd name="T59" fmla="*/ 515 h 516"/>
                <a:gd name="T60" fmla="*/ 1533 w 1534"/>
                <a:gd name="T61" fmla="*/ 512 h 516"/>
                <a:gd name="T62" fmla="*/ 1533 w 1534"/>
                <a:gd name="T63" fmla="*/ 515 h 516"/>
                <a:gd name="T64" fmla="*/ 1361 w 1534"/>
                <a:gd name="T65" fmla="*/ 515 h 516"/>
                <a:gd name="T66" fmla="*/ 1361 w 1534"/>
                <a:gd name="T67" fmla="*/ 512 h 516"/>
                <a:gd name="T68" fmla="*/ 764 w 1534"/>
                <a:gd name="T69" fmla="*/ 221 h 516"/>
                <a:gd name="T70" fmla="*/ 772 w 1534"/>
                <a:gd name="T71" fmla="*/ 164 h 516"/>
                <a:gd name="T72" fmla="*/ 0 w 1534"/>
                <a:gd name="T73" fmla="*/ 0 h 516"/>
                <a:gd name="T74" fmla="*/ 0 w 1534"/>
                <a:gd name="T75" fmla="*/ 148 h 516"/>
                <a:gd name="T76" fmla="*/ 764 w 1534"/>
                <a:gd name="T77" fmla="*/ 221 h 516"/>
                <a:gd name="T78" fmla="*/ 772 w 1534"/>
                <a:gd name="T79" fmla="*/ 164 h 516"/>
                <a:gd name="T80" fmla="*/ 0 w 1534"/>
                <a:gd name="T81" fmla="*/ 0 h 516"/>
                <a:gd name="T82" fmla="*/ 772 w 1534"/>
                <a:gd name="T83" fmla="*/ 164 h 516"/>
                <a:gd name="T84" fmla="*/ 764 w 1534"/>
                <a:gd name="T85" fmla="*/ 221 h 516"/>
                <a:gd name="T86" fmla="*/ 772 w 1534"/>
                <a:gd name="T87" fmla="*/ 164 h 516"/>
                <a:gd name="T88" fmla="*/ 0 w 1534"/>
                <a:gd name="T89" fmla="*/ 0 h 516"/>
                <a:gd name="T90" fmla="*/ 0 w 1534"/>
                <a:gd name="T91" fmla="*/ 148 h 516"/>
                <a:gd name="T92" fmla="*/ 764 w 1534"/>
                <a:gd name="T93" fmla="*/ 221 h 516"/>
                <a:gd name="T94" fmla="*/ 0 w 1534"/>
                <a:gd name="T95" fmla="*/ 148 h 516"/>
                <a:gd name="T96" fmla="*/ 0 w 1534"/>
                <a:gd name="T97" fmla="*/ 0 h 516"/>
                <a:gd name="T98" fmla="*/ 0 w 1534"/>
                <a:gd name="T99" fmla="*/ 148 h 516"/>
                <a:gd name="T100" fmla="*/ 764 w 1534"/>
                <a:gd name="T101" fmla="*/ 221 h 516"/>
                <a:gd name="T102" fmla="*/ 1361 w 1534"/>
                <a:gd name="T103" fmla="*/ 512 h 516"/>
                <a:gd name="T104" fmla="*/ 1529 w 1534"/>
                <a:gd name="T105" fmla="*/ 512 h 516"/>
                <a:gd name="T106" fmla="*/ 1530 w 1534"/>
                <a:gd name="T107" fmla="*/ 512 h 516"/>
                <a:gd name="T108" fmla="*/ 1529 w 1534"/>
                <a:gd name="T109" fmla="*/ 512 h 516"/>
                <a:gd name="T110" fmla="*/ 1529 w 1534"/>
                <a:gd name="T111" fmla="*/ 325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4"/>
                <a:gd name="T169" fmla="*/ 0 h 516"/>
                <a:gd name="T170" fmla="*/ 1534 w 1534"/>
                <a:gd name="T171" fmla="*/ 516 h 5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4" h="516">
                  <a:moveTo>
                    <a:pt x="1530" y="325"/>
                  </a:moveTo>
                  <a:lnTo>
                    <a:pt x="1530" y="512"/>
                  </a:lnTo>
                  <a:lnTo>
                    <a:pt x="1530" y="325"/>
                  </a:lnTo>
                  <a:lnTo>
                    <a:pt x="1529" y="325"/>
                  </a:lnTo>
                  <a:lnTo>
                    <a:pt x="1530" y="325"/>
                  </a:lnTo>
                  <a:lnTo>
                    <a:pt x="1530" y="512"/>
                  </a:lnTo>
                  <a:lnTo>
                    <a:pt x="1529" y="512"/>
                  </a:lnTo>
                  <a:lnTo>
                    <a:pt x="1529" y="325"/>
                  </a:lnTo>
                  <a:lnTo>
                    <a:pt x="772" y="164"/>
                  </a:lnTo>
                  <a:lnTo>
                    <a:pt x="764" y="221"/>
                  </a:lnTo>
                  <a:lnTo>
                    <a:pt x="1361" y="512"/>
                  </a:lnTo>
                  <a:lnTo>
                    <a:pt x="1529" y="512"/>
                  </a:lnTo>
                  <a:lnTo>
                    <a:pt x="1529" y="325"/>
                  </a:lnTo>
                  <a:lnTo>
                    <a:pt x="772" y="164"/>
                  </a:lnTo>
                  <a:lnTo>
                    <a:pt x="1529" y="325"/>
                  </a:lnTo>
                  <a:lnTo>
                    <a:pt x="1529" y="512"/>
                  </a:lnTo>
                  <a:lnTo>
                    <a:pt x="1529" y="325"/>
                  </a:lnTo>
                  <a:lnTo>
                    <a:pt x="1529" y="512"/>
                  </a:lnTo>
                  <a:lnTo>
                    <a:pt x="1530" y="512"/>
                  </a:lnTo>
                  <a:lnTo>
                    <a:pt x="1530" y="325"/>
                  </a:lnTo>
                  <a:lnTo>
                    <a:pt x="1529" y="325"/>
                  </a:lnTo>
                  <a:lnTo>
                    <a:pt x="772" y="164"/>
                  </a:lnTo>
                  <a:lnTo>
                    <a:pt x="764" y="221"/>
                  </a:lnTo>
                  <a:lnTo>
                    <a:pt x="1361" y="512"/>
                  </a:lnTo>
                  <a:lnTo>
                    <a:pt x="1529" y="512"/>
                  </a:lnTo>
                  <a:lnTo>
                    <a:pt x="1361" y="512"/>
                  </a:lnTo>
                  <a:lnTo>
                    <a:pt x="1533" y="512"/>
                  </a:lnTo>
                  <a:lnTo>
                    <a:pt x="1361" y="512"/>
                  </a:lnTo>
                  <a:lnTo>
                    <a:pt x="1361" y="515"/>
                  </a:lnTo>
                  <a:lnTo>
                    <a:pt x="1533" y="515"/>
                  </a:lnTo>
                  <a:lnTo>
                    <a:pt x="1533" y="512"/>
                  </a:lnTo>
                  <a:lnTo>
                    <a:pt x="1533" y="515"/>
                  </a:lnTo>
                  <a:lnTo>
                    <a:pt x="1361" y="515"/>
                  </a:lnTo>
                  <a:lnTo>
                    <a:pt x="1361" y="512"/>
                  </a:lnTo>
                  <a:lnTo>
                    <a:pt x="764" y="221"/>
                  </a:lnTo>
                  <a:lnTo>
                    <a:pt x="772" y="164"/>
                  </a:lnTo>
                  <a:lnTo>
                    <a:pt x="0" y="0"/>
                  </a:lnTo>
                  <a:lnTo>
                    <a:pt x="0" y="148"/>
                  </a:lnTo>
                  <a:lnTo>
                    <a:pt x="764" y="221"/>
                  </a:lnTo>
                  <a:lnTo>
                    <a:pt x="772" y="164"/>
                  </a:lnTo>
                  <a:lnTo>
                    <a:pt x="0" y="0"/>
                  </a:lnTo>
                  <a:lnTo>
                    <a:pt x="772" y="164"/>
                  </a:lnTo>
                  <a:lnTo>
                    <a:pt x="764" y="221"/>
                  </a:lnTo>
                  <a:lnTo>
                    <a:pt x="772" y="164"/>
                  </a:lnTo>
                  <a:lnTo>
                    <a:pt x="0" y="0"/>
                  </a:lnTo>
                  <a:lnTo>
                    <a:pt x="0" y="148"/>
                  </a:lnTo>
                  <a:lnTo>
                    <a:pt x="764" y="221"/>
                  </a:lnTo>
                  <a:lnTo>
                    <a:pt x="0" y="148"/>
                  </a:lnTo>
                  <a:lnTo>
                    <a:pt x="0" y="0"/>
                  </a:lnTo>
                  <a:lnTo>
                    <a:pt x="0" y="148"/>
                  </a:lnTo>
                  <a:lnTo>
                    <a:pt x="764" y="221"/>
                  </a:lnTo>
                  <a:lnTo>
                    <a:pt x="1361" y="512"/>
                  </a:lnTo>
                  <a:lnTo>
                    <a:pt x="1529" y="512"/>
                  </a:lnTo>
                  <a:lnTo>
                    <a:pt x="1530" y="512"/>
                  </a:lnTo>
                  <a:lnTo>
                    <a:pt x="1529" y="512"/>
                  </a:lnTo>
                  <a:lnTo>
                    <a:pt x="1529" y="325"/>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7" name="Freeform 25"/>
            <p:cNvSpPr>
              <a:spLocks/>
            </p:cNvSpPr>
            <p:nvPr/>
          </p:nvSpPr>
          <p:spPr bwMode="auto">
            <a:xfrm>
              <a:off x="4316" y="1834"/>
              <a:ext cx="173" cy="17"/>
            </a:xfrm>
            <a:custGeom>
              <a:avLst/>
              <a:gdLst>
                <a:gd name="T0" fmla="*/ 172 w 173"/>
                <a:gd name="T1" fmla="*/ 0 h 17"/>
                <a:gd name="T2" fmla="*/ 0 w 173"/>
                <a:gd name="T3" fmla="*/ 0 h 17"/>
                <a:gd name="T4" fmla="*/ 0 w 173"/>
                <a:gd name="T5" fmla="*/ 16 h 17"/>
                <a:gd name="T6" fmla="*/ 0 w 173"/>
                <a:gd name="T7" fmla="*/ 0 h 17"/>
                <a:gd name="T8" fmla="*/ 172 w 173"/>
                <a:gd name="T9" fmla="*/ 0 h 17"/>
                <a:gd name="T10" fmla="*/ 172 w 173"/>
                <a:gd name="T11" fmla="*/ 16 h 17"/>
                <a:gd name="T12" fmla="*/ 0 w 173"/>
                <a:gd name="T13" fmla="*/ 16 h 17"/>
                <a:gd name="T14" fmla="*/ 172 w 173"/>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3"/>
                <a:gd name="T25" fmla="*/ 0 h 17"/>
                <a:gd name="T26" fmla="*/ 173 w 17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 h="17">
                  <a:moveTo>
                    <a:pt x="172" y="0"/>
                  </a:moveTo>
                  <a:lnTo>
                    <a:pt x="0" y="0"/>
                  </a:lnTo>
                  <a:lnTo>
                    <a:pt x="0" y="16"/>
                  </a:lnTo>
                  <a:lnTo>
                    <a:pt x="0" y="0"/>
                  </a:lnTo>
                  <a:lnTo>
                    <a:pt x="172" y="0"/>
                  </a:lnTo>
                  <a:lnTo>
                    <a:pt x="172" y="16"/>
                  </a:lnTo>
                  <a:lnTo>
                    <a:pt x="0" y="16"/>
                  </a:lnTo>
                  <a:lnTo>
                    <a:pt x="172" y="1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8" name="Freeform 26"/>
            <p:cNvSpPr>
              <a:spLocks/>
            </p:cNvSpPr>
            <p:nvPr/>
          </p:nvSpPr>
          <p:spPr bwMode="auto">
            <a:xfrm>
              <a:off x="4315" y="1618"/>
              <a:ext cx="171" cy="1326"/>
            </a:xfrm>
            <a:custGeom>
              <a:avLst/>
              <a:gdLst>
                <a:gd name="T0" fmla="*/ 31 w 171"/>
                <a:gd name="T1" fmla="*/ 1 h 1326"/>
                <a:gd name="T2" fmla="*/ 31 w 171"/>
                <a:gd name="T3" fmla="*/ 1 h 1326"/>
                <a:gd name="T4" fmla="*/ 0 w 171"/>
                <a:gd name="T5" fmla="*/ 216 h 1326"/>
                <a:gd name="T6" fmla="*/ 31 w 171"/>
                <a:gd name="T7" fmla="*/ 1 h 1326"/>
                <a:gd name="T8" fmla="*/ 31 w 171"/>
                <a:gd name="T9" fmla="*/ 1 h 1326"/>
                <a:gd name="T10" fmla="*/ 0 w 171"/>
                <a:gd name="T11" fmla="*/ 216 h 1326"/>
                <a:gd name="T12" fmla="*/ 31 w 171"/>
                <a:gd name="T13" fmla="*/ 1 h 1326"/>
                <a:gd name="T14" fmla="*/ 0 w 171"/>
                <a:gd name="T15" fmla="*/ 216 h 1326"/>
                <a:gd name="T16" fmla="*/ 0 w 171"/>
                <a:gd name="T17" fmla="*/ 216 h 1326"/>
                <a:gd name="T18" fmla="*/ 31 w 171"/>
                <a:gd name="T19" fmla="*/ 1 h 1326"/>
                <a:gd name="T20" fmla="*/ 0 w 171"/>
                <a:gd name="T21" fmla="*/ 216 h 1326"/>
                <a:gd name="T22" fmla="*/ 0 w 171"/>
                <a:gd name="T23" fmla="*/ 216 h 1326"/>
                <a:gd name="T24" fmla="*/ 3 w 171"/>
                <a:gd name="T25" fmla="*/ 223 h 1326"/>
                <a:gd name="T26" fmla="*/ 168 w 171"/>
                <a:gd name="T27" fmla="*/ 1325 h 1326"/>
                <a:gd name="T28" fmla="*/ 3 w 171"/>
                <a:gd name="T29" fmla="*/ 223 h 1326"/>
                <a:gd name="T30" fmla="*/ 168 w 171"/>
                <a:gd name="T31" fmla="*/ 1325 h 1326"/>
                <a:gd name="T32" fmla="*/ 168 w 171"/>
                <a:gd name="T33" fmla="*/ 1325 h 1326"/>
                <a:gd name="T34" fmla="*/ 168 w 171"/>
                <a:gd name="T35" fmla="*/ 1325 h 1326"/>
                <a:gd name="T36" fmla="*/ 168 w 171"/>
                <a:gd name="T37" fmla="*/ 1325 h 1326"/>
                <a:gd name="T38" fmla="*/ 170 w 171"/>
                <a:gd name="T39" fmla="*/ 223 h 1326"/>
                <a:gd name="T40" fmla="*/ 170 w 171"/>
                <a:gd name="T41" fmla="*/ 223 h 1326"/>
                <a:gd name="T42" fmla="*/ 168 w 171"/>
                <a:gd name="T43" fmla="*/ 1325 h 1326"/>
                <a:gd name="T44" fmla="*/ 3 w 171"/>
                <a:gd name="T45" fmla="*/ 223 h 1326"/>
                <a:gd name="T46" fmla="*/ 170 w 171"/>
                <a:gd name="T47" fmla="*/ 223 h 1326"/>
                <a:gd name="T48" fmla="*/ 170 w 171"/>
                <a:gd name="T49" fmla="*/ 223 h 1326"/>
                <a:gd name="T50" fmla="*/ 3 w 171"/>
                <a:gd name="T51" fmla="*/ 223 h 1326"/>
                <a:gd name="T52" fmla="*/ 3 w 171"/>
                <a:gd name="T53" fmla="*/ 223 h 1326"/>
                <a:gd name="T54" fmla="*/ 3 w 171"/>
                <a:gd name="T55" fmla="*/ 223 h 1326"/>
                <a:gd name="T56" fmla="*/ 118 w 171"/>
                <a:gd name="T57" fmla="*/ 1325 h 1326"/>
                <a:gd name="T58" fmla="*/ 118 w 171"/>
                <a:gd name="T59" fmla="*/ 1325 h 1326"/>
                <a:gd name="T60" fmla="*/ 3 w 171"/>
                <a:gd name="T61" fmla="*/ 223 h 1326"/>
                <a:gd name="T62" fmla="*/ 3 w 171"/>
                <a:gd name="T63" fmla="*/ 223 h 1326"/>
                <a:gd name="T64" fmla="*/ 3 w 171"/>
                <a:gd name="T65" fmla="*/ 223 h 1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326"/>
                <a:gd name="T101" fmla="*/ 171 w 171"/>
                <a:gd name="T102" fmla="*/ 1326 h 1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326">
                  <a:moveTo>
                    <a:pt x="1" y="216"/>
                  </a:moveTo>
                  <a:lnTo>
                    <a:pt x="31" y="1"/>
                  </a:lnTo>
                  <a:lnTo>
                    <a:pt x="28" y="0"/>
                  </a:lnTo>
                  <a:lnTo>
                    <a:pt x="31" y="1"/>
                  </a:lnTo>
                  <a:lnTo>
                    <a:pt x="1" y="216"/>
                  </a:lnTo>
                  <a:lnTo>
                    <a:pt x="0" y="216"/>
                  </a:lnTo>
                  <a:lnTo>
                    <a:pt x="28" y="0"/>
                  </a:lnTo>
                  <a:lnTo>
                    <a:pt x="31" y="1"/>
                  </a:lnTo>
                  <a:lnTo>
                    <a:pt x="1" y="216"/>
                  </a:lnTo>
                  <a:lnTo>
                    <a:pt x="31" y="1"/>
                  </a:lnTo>
                  <a:lnTo>
                    <a:pt x="28" y="0"/>
                  </a:lnTo>
                  <a:lnTo>
                    <a:pt x="0" y="216"/>
                  </a:lnTo>
                  <a:lnTo>
                    <a:pt x="1" y="216"/>
                  </a:lnTo>
                  <a:lnTo>
                    <a:pt x="31" y="1"/>
                  </a:lnTo>
                  <a:lnTo>
                    <a:pt x="28" y="0"/>
                  </a:lnTo>
                  <a:lnTo>
                    <a:pt x="0" y="216"/>
                  </a:lnTo>
                  <a:lnTo>
                    <a:pt x="28" y="0"/>
                  </a:lnTo>
                  <a:lnTo>
                    <a:pt x="0" y="216"/>
                  </a:lnTo>
                  <a:lnTo>
                    <a:pt x="28" y="0"/>
                  </a:lnTo>
                  <a:lnTo>
                    <a:pt x="31" y="1"/>
                  </a:lnTo>
                  <a:lnTo>
                    <a:pt x="1" y="216"/>
                  </a:lnTo>
                  <a:lnTo>
                    <a:pt x="0" y="216"/>
                  </a:lnTo>
                  <a:lnTo>
                    <a:pt x="1" y="216"/>
                  </a:lnTo>
                  <a:lnTo>
                    <a:pt x="0" y="216"/>
                  </a:lnTo>
                  <a:lnTo>
                    <a:pt x="1" y="216"/>
                  </a:lnTo>
                  <a:lnTo>
                    <a:pt x="3" y="223"/>
                  </a:lnTo>
                  <a:lnTo>
                    <a:pt x="120" y="1325"/>
                  </a:lnTo>
                  <a:lnTo>
                    <a:pt x="168" y="1325"/>
                  </a:lnTo>
                  <a:lnTo>
                    <a:pt x="168" y="223"/>
                  </a:lnTo>
                  <a:lnTo>
                    <a:pt x="3" y="223"/>
                  </a:lnTo>
                  <a:lnTo>
                    <a:pt x="120" y="1325"/>
                  </a:lnTo>
                  <a:lnTo>
                    <a:pt x="168" y="1325"/>
                  </a:lnTo>
                  <a:lnTo>
                    <a:pt x="168" y="223"/>
                  </a:lnTo>
                  <a:lnTo>
                    <a:pt x="168" y="1325"/>
                  </a:lnTo>
                  <a:lnTo>
                    <a:pt x="168" y="223"/>
                  </a:lnTo>
                  <a:lnTo>
                    <a:pt x="168" y="1325"/>
                  </a:lnTo>
                  <a:lnTo>
                    <a:pt x="170" y="1325"/>
                  </a:lnTo>
                  <a:lnTo>
                    <a:pt x="168" y="1325"/>
                  </a:lnTo>
                  <a:lnTo>
                    <a:pt x="168" y="223"/>
                  </a:lnTo>
                  <a:lnTo>
                    <a:pt x="170" y="223"/>
                  </a:lnTo>
                  <a:lnTo>
                    <a:pt x="170" y="1325"/>
                  </a:lnTo>
                  <a:lnTo>
                    <a:pt x="170" y="223"/>
                  </a:lnTo>
                  <a:lnTo>
                    <a:pt x="168" y="223"/>
                  </a:lnTo>
                  <a:lnTo>
                    <a:pt x="168" y="1325"/>
                  </a:lnTo>
                  <a:lnTo>
                    <a:pt x="168" y="223"/>
                  </a:lnTo>
                  <a:lnTo>
                    <a:pt x="3" y="223"/>
                  </a:lnTo>
                  <a:lnTo>
                    <a:pt x="168" y="223"/>
                  </a:lnTo>
                  <a:lnTo>
                    <a:pt x="170" y="223"/>
                  </a:lnTo>
                  <a:lnTo>
                    <a:pt x="170" y="1325"/>
                  </a:lnTo>
                  <a:lnTo>
                    <a:pt x="170" y="223"/>
                  </a:lnTo>
                  <a:lnTo>
                    <a:pt x="168" y="223"/>
                  </a:lnTo>
                  <a:lnTo>
                    <a:pt x="3" y="223"/>
                  </a:lnTo>
                  <a:lnTo>
                    <a:pt x="120" y="1325"/>
                  </a:lnTo>
                  <a:lnTo>
                    <a:pt x="3" y="223"/>
                  </a:lnTo>
                  <a:lnTo>
                    <a:pt x="119" y="1325"/>
                  </a:lnTo>
                  <a:lnTo>
                    <a:pt x="3" y="223"/>
                  </a:lnTo>
                  <a:lnTo>
                    <a:pt x="1" y="223"/>
                  </a:lnTo>
                  <a:lnTo>
                    <a:pt x="118" y="1325"/>
                  </a:lnTo>
                  <a:lnTo>
                    <a:pt x="119" y="1325"/>
                  </a:lnTo>
                  <a:lnTo>
                    <a:pt x="118" y="1325"/>
                  </a:lnTo>
                  <a:lnTo>
                    <a:pt x="1" y="223"/>
                  </a:lnTo>
                  <a:lnTo>
                    <a:pt x="3" y="223"/>
                  </a:lnTo>
                  <a:lnTo>
                    <a:pt x="1" y="223"/>
                  </a:lnTo>
                  <a:lnTo>
                    <a:pt x="3" y="223"/>
                  </a:lnTo>
                  <a:lnTo>
                    <a:pt x="119" y="1325"/>
                  </a:lnTo>
                  <a:lnTo>
                    <a:pt x="3" y="223"/>
                  </a:lnTo>
                  <a:lnTo>
                    <a:pt x="1" y="223"/>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49" name="Freeform 27"/>
            <p:cNvSpPr>
              <a:spLocks/>
            </p:cNvSpPr>
            <p:nvPr/>
          </p:nvSpPr>
          <p:spPr bwMode="auto">
            <a:xfrm>
              <a:off x="4314" y="1837"/>
              <a:ext cx="175" cy="1107"/>
            </a:xfrm>
            <a:custGeom>
              <a:avLst/>
              <a:gdLst>
                <a:gd name="T0" fmla="*/ 2 w 175"/>
                <a:gd name="T1" fmla="*/ 4 h 1107"/>
                <a:gd name="T2" fmla="*/ 119 w 175"/>
                <a:gd name="T3" fmla="*/ 1106 h 1107"/>
                <a:gd name="T4" fmla="*/ 2 w 175"/>
                <a:gd name="T5" fmla="*/ 4 h 1107"/>
                <a:gd name="T6" fmla="*/ 0 w 175"/>
                <a:gd name="T7" fmla="*/ 4 h 1107"/>
                <a:gd name="T8" fmla="*/ 174 w 175"/>
                <a:gd name="T9" fmla="*/ 4 h 1107"/>
                <a:gd name="T10" fmla="*/ 174 w 175"/>
                <a:gd name="T11" fmla="*/ 0 h 1107"/>
                <a:gd name="T12" fmla="*/ 174 w 175"/>
                <a:gd name="T13" fmla="*/ 4 h 1107"/>
                <a:gd name="T14" fmla="*/ 0 w 175"/>
                <a:gd name="T15" fmla="*/ 4 h 1107"/>
                <a:gd name="T16" fmla="*/ 0 w 175"/>
                <a:gd name="T17" fmla="*/ 0 h 1107"/>
                <a:gd name="T18" fmla="*/ 174 w 175"/>
                <a:gd name="T19" fmla="*/ 0 h 1107"/>
                <a:gd name="T20" fmla="*/ 0 w 175"/>
                <a:gd name="T21" fmla="*/ 0 h 1107"/>
                <a:gd name="T22" fmla="*/ 0 w 175"/>
                <a:gd name="T23" fmla="*/ 4 h 1107"/>
                <a:gd name="T24" fmla="*/ 174 w 175"/>
                <a:gd name="T25" fmla="*/ 4 h 1107"/>
                <a:gd name="T26" fmla="*/ 0 w 175"/>
                <a:gd name="T27" fmla="*/ 4 h 1107"/>
                <a:gd name="T28" fmla="*/ 0 w 175"/>
                <a:gd name="T29" fmla="*/ 0 h 1107"/>
                <a:gd name="T30" fmla="*/ 174 w 175"/>
                <a:gd name="T31" fmla="*/ 0 h 1107"/>
                <a:gd name="T32" fmla="*/ 0 w 175"/>
                <a:gd name="T33" fmla="*/ 0 h 1107"/>
                <a:gd name="T34" fmla="*/ 0 w 175"/>
                <a:gd name="T35" fmla="*/ 4 h 1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5"/>
                <a:gd name="T55" fmla="*/ 0 h 1107"/>
                <a:gd name="T56" fmla="*/ 175 w 175"/>
                <a:gd name="T57" fmla="*/ 1107 h 1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5" h="1107">
                  <a:moveTo>
                    <a:pt x="2" y="4"/>
                  </a:moveTo>
                  <a:lnTo>
                    <a:pt x="119" y="1106"/>
                  </a:lnTo>
                  <a:lnTo>
                    <a:pt x="2" y="4"/>
                  </a:lnTo>
                  <a:lnTo>
                    <a:pt x="0" y="4"/>
                  </a:lnTo>
                  <a:lnTo>
                    <a:pt x="174" y="4"/>
                  </a:lnTo>
                  <a:lnTo>
                    <a:pt x="174" y="0"/>
                  </a:lnTo>
                  <a:lnTo>
                    <a:pt x="174" y="4"/>
                  </a:lnTo>
                  <a:lnTo>
                    <a:pt x="0" y="4"/>
                  </a:lnTo>
                  <a:lnTo>
                    <a:pt x="0" y="0"/>
                  </a:lnTo>
                  <a:lnTo>
                    <a:pt x="174" y="0"/>
                  </a:lnTo>
                  <a:lnTo>
                    <a:pt x="0" y="0"/>
                  </a:lnTo>
                  <a:lnTo>
                    <a:pt x="0" y="4"/>
                  </a:lnTo>
                  <a:lnTo>
                    <a:pt x="174" y="4"/>
                  </a:lnTo>
                  <a:lnTo>
                    <a:pt x="0" y="4"/>
                  </a:lnTo>
                  <a:lnTo>
                    <a:pt x="0" y="0"/>
                  </a:lnTo>
                  <a:lnTo>
                    <a:pt x="174" y="0"/>
                  </a:lnTo>
                  <a:lnTo>
                    <a:pt x="0" y="0"/>
                  </a:lnTo>
                  <a:lnTo>
                    <a:pt x="0" y="4"/>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0" name="Freeform 28"/>
            <p:cNvSpPr>
              <a:spLocks/>
            </p:cNvSpPr>
            <p:nvPr/>
          </p:nvSpPr>
          <p:spPr bwMode="auto">
            <a:xfrm>
              <a:off x="4431" y="2943"/>
              <a:ext cx="58" cy="17"/>
            </a:xfrm>
            <a:custGeom>
              <a:avLst/>
              <a:gdLst>
                <a:gd name="T0" fmla="*/ 57 w 58"/>
                <a:gd name="T1" fmla="*/ 0 h 17"/>
                <a:gd name="T2" fmla="*/ 0 w 58"/>
                <a:gd name="T3" fmla="*/ 0 h 17"/>
                <a:gd name="T4" fmla="*/ 57 w 58"/>
                <a:gd name="T5" fmla="*/ 0 h 17"/>
                <a:gd name="T6" fmla="*/ 0 w 58"/>
                <a:gd name="T7" fmla="*/ 0 h 17"/>
                <a:gd name="T8" fmla="*/ 0 w 58"/>
                <a:gd name="T9" fmla="*/ 16 h 17"/>
                <a:gd name="T10" fmla="*/ 57 w 58"/>
                <a:gd name="T11" fmla="*/ 16 h 17"/>
                <a:gd name="T12" fmla="*/ 57 w 58"/>
                <a:gd name="T13" fmla="*/ 0 h 17"/>
                <a:gd name="T14" fmla="*/ 57 w 58"/>
                <a:gd name="T15" fmla="*/ 16 h 17"/>
                <a:gd name="T16" fmla="*/ 0 w 58"/>
                <a:gd name="T17" fmla="*/ 16 h 17"/>
                <a:gd name="T18" fmla="*/ 0 w 58"/>
                <a:gd name="T19" fmla="*/ 0 h 17"/>
                <a:gd name="T20" fmla="*/ 0 w 58"/>
                <a:gd name="T21" fmla="*/ 16 h 17"/>
                <a:gd name="T22" fmla="*/ 0 w 58"/>
                <a:gd name="T23" fmla="*/ 0 h 17"/>
                <a:gd name="T24" fmla="*/ 57 w 58"/>
                <a:gd name="T25" fmla="*/ 0 h 17"/>
                <a:gd name="T26" fmla="*/ 57 w 58"/>
                <a:gd name="T27" fmla="*/ 16 h 17"/>
                <a:gd name="T28" fmla="*/ 0 w 58"/>
                <a:gd name="T29" fmla="*/ 16 h 17"/>
                <a:gd name="T30" fmla="*/ 57 w 58"/>
                <a:gd name="T31" fmla="*/ 1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7"/>
                <a:gd name="T50" fmla="*/ 58 w 58"/>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7">
                  <a:moveTo>
                    <a:pt x="57" y="0"/>
                  </a:moveTo>
                  <a:lnTo>
                    <a:pt x="0" y="0"/>
                  </a:lnTo>
                  <a:lnTo>
                    <a:pt x="57" y="0"/>
                  </a:lnTo>
                  <a:lnTo>
                    <a:pt x="0" y="0"/>
                  </a:lnTo>
                  <a:lnTo>
                    <a:pt x="0" y="16"/>
                  </a:lnTo>
                  <a:lnTo>
                    <a:pt x="57" y="16"/>
                  </a:lnTo>
                  <a:lnTo>
                    <a:pt x="57" y="0"/>
                  </a:lnTo>
                  <a:lnTo>
                    <a:pt x="57" y="16"/>
                  </a:lnTo>
                  <a:lnTo>
                    <a:pt x="0" y="16"/>
                  </a:lnTo>
                  <a:lnTo>
                    <a:pt x="0" y="0"/>
                  </a:lnTo>
                  <a:lnTo>
                    <a:pt x="0" y="16"/>
                  </a:lnTo>
                  <a:lnTo>
                    <a:pt x="0" y="0"/>
                  </a:lnTo>
                  <a:lnTo>
                    <a:pt x="57" y="0"/>
                  </a:lnTo>
                  <a:lnTo>
                    <a:pt x="57" y="16"/>
                  </a:lnTo>
                  <a:lnTo>
                    <a:pt x="0" y="16"/>
                  </a:lnTo>
                  <a:lnTo>
                    <a:pt x="57" y="1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1" name="Freeform 29"/>
            <p:cNvSpPr>
              <a:spLocks/>
            </p:cNvSpPr>
            <p:nvPr/>
          </p:nvSpPr>
          <p:spPr bwMode="auto">
            <a:xfrm>
              <a:off x="2952" y="1317"/>
              <a:ext cx="17" cy="159"/>
            </a:xfrm>
            <a:custGeom>
              <a:avLst/>
              <a:gdLst>
                <a:gd name="T0" fmla="*/ 16 w 17"/>
                <a:gd name="T1" fmla="*/ 158 h 159"/>
                <a:gd name="T2" fmla="*/ 16 w 17"/>
                <a:gd name="T3" fmla="*/ 0 h 159"/>
                <a:gd name="T4" fmla="*/ 0 w 17"/>
                <a:gd name="T5" fmla="*/ 0 h 159"/>
                <a:gd name="T6" fmla="*/ 16 w 17"/>
                <a:gd name="T7" fmla="*/ 0 h 159"/>
                <a:gd name="T8" fmla="*/ 16 w 17"/>
                <a:gd name="T9" fmla="*/ 158 h 159"/>
                <a:gd name="T10" fmla="*/ 0 w 17"/>
                <a:gd name="T11" fmla="*/ 158 h 159"/>
                <a:gd name="T12" fmla="*/ 0 w 17"/>
                <a:gd name="T13" fmla="*/ 0 h 159"/>
                <a:gd name="T14" fmla="*/ 0 w 17"/>
                <a:gd name="T15" fmla="*/ 158 h 159"/>
                <a:gd name="T16" fmla="*/ 16 w 17"/>
                <a:gd name="T17" fmla="*/ 158 h 159"/>
                <a:gd name="T18" fmla="*/ 16 w 17"/>
                <a:gd name="T19" fmla="*/ 0 h 159"/>
                <a:gd name="T20" fmla="*/ 16 w 17"/>
                <a:gd name="T21" fmla="*/ 158 h 159"/>
                <a:gd name="T22" fmla="*/ 0 w 17"/>
                <a:gd name="T23" fmla="*/ 158 h 159"/>
                <a:gd name="T24" fmla="*/ 0 w 17"/>
                <a:gd name="T25" fmla="*/ 0 h 159"/>
                <a:gd name="T26" fmla="*/ 0 w 17"/>
                <a:gd name="T27" fmla="*/ 158 h 159"/>
                <a:gd name="T28" fmla="*/ 16 w 17"/>
                <a:gd name="T29" fmla="*/ 158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9"/>
                <a:gd name="T47" fmla="*/ 17 w 1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9">
                  <a:moveTo>
                    <a:pt x="16" y="158"/>
                  </a:moveTo>
                  <a:lnTo>
                    <a:pt x="16" y="0"/>
                  </a:lnTo>
                  <a:lnTo>
                    <a:pt x="0" y="0"/>
                  </a:lnTo>
                  <a:lnTo>
                    <a:pt x="16" y="0"/>
                  </a:lnTo>
                  <a:lnTo>
                    <a:pt x="16" y="158"/>
                  </a:lnTo>
                  <a:lnTo>
                    <a:pt x="0" y="158"/>
                  </a:lnTo>
                  <a:lnTo>
                    <a:pt x="0" y="0"/>
                  </a:lnTo>
                  <a:lnTo>
                    <a:pt x="0" y="158"/>
                  </a:lnTo>
                  <a:lnTo>
                    <a:pt x="16" y="158"/>
                  </a:lnTo>
                  <a:lnTo>
                    <a:pt x="16" y="0"/>
                  </a:lnTo>
                  <a:lnTo>
                    <a:pt x="16" y="158"/>
                  </a:lnTo>
                  <a:lnTo>
                    <a:pt x="0" y="158"/>
                  </a:lnTo>
                  <a:lnTo>
                    <a:pt x="0" y="0"/>
                  </a:lnTo>
                  <a:lnTo>
                    <a:pt x="0" y="158"/>
                  </a:lnTo>
                  <a:lnTo>
                    <a:pt x="16" y="158"/>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 name="Line 30"/>
            <p:cNvSpPr>
              <a:spLocks noChangeShapeType="1"/>
            </p:cNvSpPr>
            <p:nvPr/>
          </p:nvSpPr>
          <p:spPr bwMode="auto">
            <a:xfrm>
              <a:off x="1353" y="2976"/>
              <a:ext cx="321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53" name="Line 31"/>
            <p:cNvSpPr>
              <a:spLocks noChangeShapeType="1"/>
            </p:cNvSpPr>
            <p:nvPr/>
          </p:nvSpPr>
          <p:spPr bwMode="auto">
            <a:xfrm>
              <a:off x="1347" y="2977"/>
              <a:ext cx="0" cy="9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54" name="Line 32"/>
            <p:cNvSpPr>
              <a:spLocks noChangeShapeType="1"/>
            </p:cNvSpPr>
            <p:nvPr/>
          </p:nvSpPr>
          <p:spPr bwMode="auto">
            <a:xfrm>
              <a:off x="4566" y="2979"/>
              <a:ext cx="0" cy="8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55" name="Line 40"/>
            <p:cNvSpPr>
              <a:spLocks noChangeShapeType="1"/>
            </p:cNvSpPr>
            <p:nvPr/>
          </p:nvSpPr>
          <p:spPr bwMode="auto">
            <a:xfrm>
              <a:off x="4563" y="1585"/>
              <a:ext cx="0" cy="1345"/>
            </a:xfrm>
            <a:prstGeom prst="line">
              <a:avLst/>
            </a:prstGeom>
            <a:ln>
              <a:prstDash val="dash"/>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nvGrpSpPr>
            <p:cNvPr id="756" name="Group 41"/>
            <p:cNvGrpSpPr>
              <a:grpSpLocks/>
            </p:cNvGrpSpPr>
            <p:nvPr/>
          </p:nvGrpSpPr>
          <p:grpSpPr bwMode="auto">
            <a:xfrm>
              <a:off x="1348" y="2416"/>
              <a:ext cx="68" cy="51"/>
              <a:chOff x="1818" y="2235"/>
              <a:chExt cx="68" cy="51"/>
            </a:xfrm>
          </p:grpSpPr>
          <p:sp>
            <p:nvSpPr>
              <p:cNvPr id="790" name="Line 42"/>
              <p:cNvSpPr>
                <a:spLocks noChangeShapeType="1"/>
              </p:cNvSpPr>
              <p:nvPr/>
            </p:nvSpPr>
            <p:spPr bwMode="auto">
              <a:xfrm flipH="1">
                <a:off x="1820" y="2259"/>
                <a:ext cx="65"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91" name="Line 43"/>
              <p:cNvSpPr>
                <a:spLocks noChangeShapeType="1"/>
              </p:cNvSpPr>
              <p:nvPr/>
            </p:nvSpPr>
            <p:spPr bwMode="auto">
              <a:xfrm>
                <a:off x="1886" y="2239"/>
                <a:ext cx="0" cy="1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92" name="Line 44"/>
              <p:cNvSpPr>
                <a:spLocks noChangeShapeType="1"/>
              </p:cNvSpPr>
              <p:nvPr/>
            </p:nvSpPr>
            <p:spPr bwMode="auto">
              <a:xfrm flipH="1" flipV="1">
                <a:off x="1882" y="2235"/>
                <a:ext cx="2" cy="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93" name="Line 45"/>
              <p:cNvSpPr>
                <a:spLocks noChangeShapeType="1"/>
              </p:cNvSpPr>
              <p:nvPr/>
            </p:nvSpPr>
            <p:spPr bwMode="auto">
              <a:xfrm flipH="1" flipV="1">
                <a:off x="1818" y="2281"/>
                <a:ext cx="4" cy="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94" name="Line 46"/>
              <p:cNvSpPr>
                <a:spLocks noChangeShapeType="1"/>
              </p:cNvSpPr>
              <p:nvPr/>
            </p:nvSpPr>
            <p:spPr bwMode="auto">
              <a:xfrm>
                <a:off x="1818" y="2262"/>
                <a:ext cx="0" cy="1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grpSp>
          <p:nvGrpSpPr>
            <p:cNvPr id="757" name="Group 47"/>
            <p:cNvGrpSpPr>
              <a:grpSpLocks/>
            </p:cNvGrpSpPr>
            <p:nvPr/>
          </p:nvGrpSpPr>
          <p:grpSpPr bwMode="auto">
            <a:xfrm>
              <a:off x="1348" y="2084"/>
              <a:ext cx="68" cy="51"/>
              <a:chOff x="1818" y="1903"/>
              <a:chExt cx="68" cy="51"/>
            </a:xfrm>
          </p:grpSpPr>
          <p:sp>
            <p:nvSpPr>
              <p:cNvPr id="785" name="Line 48"/>
              <p:cNvSpPr>
                <a:spLocks noChangeShapeType="1"/>
              </p:cNvSpPr>
              <p:nvPr/>
            </p:nvSpPr>
            <p:spPr bwMode="auto">
              <a:xfrm flipH="1">
                <a:off x="1820" y="1927"/>
                <a:ext cx="65"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6" name="Line 49"/>
              <p:cNvSpPr>
                <a:spLocks noChangeShapeType="1"/>
              </p:cNvSpPr>
              <p:nvPr/>
            </p:nvSpPr>
            <p:spPr bwMode="auto">
              <a:xfrm>
                <a:off x="1886" y="1908"/>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7" name="Line 50"/>
              <p:cNvSpPr>
                <a:spLocks noChangeShapeType="1"/>
              </p:cNvSpPr>
              <p:nvPr/>
            </p:nvSpPr>
            <p:spPr bwMode="auto">
              <a:xfrm flipH="1" flipV="1">
                <a:off x="1882" y="1903"/>
                <a:ext cx="2" cy="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8" name="Line 51"/>
              <p:cNvSpPr>
                <a:spLocks noChangeShapeType="1"/>
              </p:cNvSpPr>
              <p:nvPr/>
            </p:nvSpPr>
            <p:spPr bwMode="auto">
              <a:xfrm flipH="1" flipV="1">
                <a:off x="1818" y="1949"/>
                <a:ext cx="4" cy="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9" name="Line 52"/>
              <p:cNvSpPr>
                <a:spLocks noChangeShapeType="1"/>
              </p:cNvSpPr>
              <p:nvPr/>
            </p:nvSpPr>
            <p:spPr bwMode="auto">
              <a:xfrm>
                <a:off x="1818" y="1931"/>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grpSp>
          <p:nvGrpSpPr>
            <p:cNvPr id="758" name="Group 53"/>
            <p:cNvGrpSpPr>
              <a:grpSpLocks/>
            </p:cNvGrpSpPr>
            <p:nvPr/>
          </p:nvGrpSpPr>
          <p:grpSpPr bwMode="auto">
            <a:xfrm>
              <a:off x="1345" y="1747"/>
              <a:ext cx="68" cy="51"/>
              <a:chOff x="1815" y="1566"/>
              <a:chExt cx="68" cy="51"/>
            </a:xfrm>
          </p:grpSpPr>
          <p:sp>
            <p:nvSpPr>
              <p:cNvPr id="780" name="Line 54"/>
              <p:cNvSpPr>
                <a:spLocks noChangeShapeType="1"/>
              </p:cNvSpPr>
              <p:nvPr/>
            </p:nvSpPr>
            <p:spPr bwMode="auto">
              <a:xfrm flipH="1">
                <a:off x="1818" y="1590"/>
                <a:ext cx="64"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1" name="Line 55"/>
              <p:cNvSpPr>
                <a:spLocks noChangeShapeType="1"/>
              </p:cNvSpPr>
              <p:nvPr/>
            </p:nvSpPr>
            <p:spPr bwMode="auto">
              <a:xfrm>
                <a:off x="1883" y="1571"/>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2" name="Line 56"/>
              <p:cNvSpPr>
                <a:spLocks noChangeShapeType="1"/>
              </p:cNvSpPr>
              <p:nvPr/>
            </p:nvSpPr>
            <p:spPr bwMode="auto">
              <a:xfrm flipH="1" flipV="1">
                <a:off x="1879" y="1566"/>
                <a:ext cx="2" cy="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3" name="Line 57"/>
              <p:cNvSpPr>
                <a:spLocks noChangeShapeType="1"/>
              </p:cNvSpPr>
              <p:nvPr/>
            </p:nvSpPr>
            <p:spPr bwMode="auto">
              <a:xfrm flipH="1" flipV="1">
                <a:off x="1816" y="1612"/>
                <a:ext cx="5" cy="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84" name="Line 58"/>
              <p:cNvSpPr>
                <a:spLocks noChangeShapeType="1"/>
              </p:cNvSpPr>
              <p:nvPr/>
            </p:nvSpPr>
            <p:spPr bwMode="auto">
              <a:xfrm>
                <a:off x="1815" y="1594"/>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grpSp>
          <p:nvGrpSpPr>
            <p:cNvPr id="759" name="Group 59"/>
            <p:cNvGrpSpPr>
              <a:grpSpLocks/>
            </p:cNvGrpSpPr>
            <p:nvPr/>
          </p:nvGrpSpPr>
          <p:grpSpPr bwMode="auto">
            <a:xfrm>
              <a:off x="4494" y="2416"/>
              <a:ext cx="69" cy="51"/>
              <a:chOff x="4964" y="2235"/>
              <a:chExt cx="69" cy="51"/>
            </a:xfrm>
          </p:grpSpPr>
          <p:sp>
            <p:nvSpPr>
              <p:cNvPr id="775" name="Line 60"/>
              <p:cNvSpPr>
                <a:spLocks noChangeShapeType="1"/>
              </p:cNvSpPr>
              <p:nvPr/>
            </p:nvSpPr>
            <p:spPr bwMode="auto">
              <a:xfrm>
                <a:off x="4966" y="2259"/>
                <a:ext cx="65"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6" name="Line 61"/>
              <p:cNvSpPr>
                <a:spLocks noChangeShapeType="1"/>
              </p:cNvSpPr>
              <p:nvPr/>
            </p:nvSpPr>
            <p:spPr bwMode="auto">
              <a:xfrm>
                <a:off x="4964" y="2239"/>
                <a:ext cx="0" cy="1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7" name="Line 62"/>
              <p:cNvSpPr>
                <a:spLocks noChangeShapeType="1"/>
              </p:cNvSpPr>
              <p:nvPr/>
            </p:nvSpPr>
            <p:spPr bwMode="auto">
              <a:xfrm flipV="1">
                <a:off x="4966" y="2235"/>
                <a:ext cx="3" cy="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8" name="Line 63"/>
              <p:cNvSpPr>
                <a:spLocks noChangeShapeType="1"/>
              </p:cNvSpPr>
              <p:nvPr/>
            </p:nvSpPr>
            <p:spPr bwMode="auto">
              <a:xfrm flipV="1">
                <a:off x="5028" y="2281"/>
                <a:ext cx="5" cy="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9" name="Line 64"/>
              <p:cNvSpPr>
                <a:spLocks noChangeShapeType="1"/>
              </p:cNvSpPr>
              <p:nvPr/>
            </p:nvSpPr>
            <p:spPr bwMode="auto">
              <a:xfrm>
                <a:off x="5033" y="2262"/>
                <a:ext cx="0" cy="1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grpSp>
          <p:nvGrpSpPr>
            <p:cNvPr id="760" name="Group 65"/>
            <p:cNvGrpSpPr>
              <a:grpSpLocks/>
            </p:cNvGrpSpPr>
            <p:nvPr/>
          </p:nvGrpSpPr>
          <p:grpSpPr bwMode="auto">
            <a:xfrm>
              <a:off x="4492" y="2084"/>
              <a:ext cx="68" cy="51"/>
              <a:chOff x="4962" y="1903"/>
              <a:chExt cx="68" cy="51"/>
            </a:xfrm>
          </p:grpSpPr>
          <p:sp>
            <p:nvSpPr>
              <p:cNvPr id="770" name="Line 66"/>
              <p:cNvSpPr>
                <a:spLocks noChangeShapeType="1"/>
              </p:cNvSpPr>
              <p:nvPr/>
            </p:nvSpPr>
            <p:spPr bwMode="auto">
              <a:xfrm>
                <a:off x="4964" y="1927"/>
                <a:ext cx="64"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1" name="Line 67"/>
              <p:cNvSpPr>
                <a:spLocks noChangeShapeType="1"/>
              </p:cNvSpPr>
              <p:nvPr/>
            </p:nvSpPr>
            <p:spPr bwMode="auto">
              <a:xfrm>
                <a:off x="4962" y="1908"/>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2" name="Line 68"/>
              <p:cNvSpPr>
                <a:spLocks noChangeShapeType="1"/>
              </p:cNvSpPr>
              <p:nvPr/>
            </p:nvSpPr>
            <p:spPr bwMode="auto">
              <a:xfrm flipV="1">
                <a:off x="4963" y="1903"/>
                <a:ext cx="2" cy="2"/>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3" name="Line 69"/>
              <p:cNvSpPr>
                <a:spLocks noChangeShapeType="1"/>
              </p:cNvSpPr>
              <p:nvPr/>
            </p:nvSpPr>
            <p:spPr bwMode="auto">
              <a:xfrm flipV="1">
                <a:off x="5025" y="1949"/>
                <a:ext cx="5" cy="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74" name="Line 70"/>
              <p:cNvSpPr>
                <a:spLocks noChangeShapeType="1"/>
              </p:cNvSpPr>
              <p:nvPr/>
            </p:nvSpPr>
            <p:spPr bwMode="auto">
              <a:xfrm>
                <a:off x="5030" y="1931"/>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grpSp>
          <p:nvGrpSpPr>
            <p:cNvPr id="761" name="Group 71"/>
            <p:cNvGrpSpPr>
              <a:grpSpLocks/>
            </p:cNvGrpSpPr>
            <p:nvPr/>
          </p:nvGrpSpPr>
          <p:grpSpPr bwMode="auto">
            <a:xfrm>
              <a:off x="4494" y="1745"/>
              <a:ext cx="69" cy="51"/>
              <a:chOff x="4964" y="1564"/>
              <a:chExt cx="69" cy="51"/>
            </a:xfrm>
          </p:grpSpPr>
          <p:sp>
            <p:nvSpPr>
              <p:cNvPr id="765" name="Line 72"/>
              <p:cNvSpPr>
                <a:spLocks noChangeShapeType="1"/>
              </p:cNvSpPr>
              <p:nvPr/>
            </p:nvSpPr>
            <p:spPr bwMode="auto">
              <a:xfrm>
                <a:off x="4966" y="1588"/>
                <a:ext cx="65"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66" name="Line 73"/>
              <p:cNvSpPr>
                <a:spLocks noChangeShapeType="1"/>
              </p:cNvSpPr>
              <p:nvPr/>
            </p:nvSpPr>
            <p:spPr bwMode="auto">
              <a:xfrm>
                <a:off x="4964" y="1569"/>
                <a:ext cx="0" cy="18"/>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67" name="Line 74"/>
              <p:cNvSpPr>
                <a:spLocks noChangeShapeType="1"/>
              </p:cNvSpPr>
              <p:nvPr/>
            </p:nvSpPr>
            <p:spPr bwMode="auto">
              <a:xfrm flipV="1">
                <a:off x="4966" y="1564"/>
                <a:ext cx="3" cy="3"/>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68" name="Line 75"/>
              <p:cNvSpPr>
                <a:spLocks noChangeShapeType="1"/>
              </p:cNvSpPr>
              <p:nvPr/>
            </p:nvSpPr>
            <p:spPr bwMode="auto">
              <a:xfrm flipV="1">
                <a:off x="5028" y="1610"/>
                <a:ext cx="5" cy="5"/>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69" name="Line 76"/>
              <p:cNvSpPr>
                <a:spLocks noChangeShapeType="1"/>
              </p:cNvSpPr>
              <p:nvPr/>
            </p:nvSpPr>
            <p:spPr bwMode="auto">
              <a:xfrm>
                <a:off x="5033" y="1591"/>
                <a:ext cx="0" cy="19"/>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sp>
          <p:nvSpPr>
            <p:cNvPr id="762" name="Line 78"/>
            <p:cNvSpPr>
              <a:spLocks noChangeShapeType="1"/>
            </p:cNvSpPr>
            <p:nvPr/>
          </p:nvSpPr>
          <p:spPr bwMode="auto">
            <a:xfrm>
              <a:off x="1342" y="1591"/>
              <a:ext cx="0" cy="1345"/>
            </a:xfrm>
            <a:prstGeom prst="line">
              <a:avLst/>
            </a:prstGeom>
            <a:ln>
              <a:prstDash val="dash"/>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63" name="Line 82"/>
            <p:cNvSpPr>
              <a:spLocks noChangeShapeType="1"/>
            </p:cNvSpPr>
            <p:nvPr/>
          </p:nvSpPr>
          <p:spPr bwMode="auto">
            <a:xfrm flipV="1">
              <a:off x="1338" y="1245"/>
              <a:ext cx="1624" cy="360"/>
            </a:xfrm>
            <a:prstGeom prst="line">
              <a:avLst/>
            </a:prstGeom>
            <a:ln>
              <a:prstDash val="dash"/>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sp>
          <p:nvSpPr>
            <p:cNvPr id="764" name="Line 83"/>
            <p:cNvSpPr>
              <a:spLocks noChangeShapeType="1"/>
            </p:cNvSpPr>
            <p:nvPr/>
          </p:nvSpPr>
          <p:spPr bwMode="auto">
            <a:xfrm flipH="1" flipV="1">
              <a:off x="2954" y="1253"/>
              <a:ext cx="1600" cy="336"/>
            </a:xfrm>
            <a:prstGeom prst="line">
              <a:avLst/>
            </a:prstGeom>
            <a:ln>
              <a:prstDash val="dash"/>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a:p>
          </p:txBody>
        </p:sp>
      </p:grpSp>
    </p:spTree>
    <p:extLst>
      <p:ext uri="{BB962C8B-B14F-4D97-AF65-F5344CB8AC3E}">
        <p14:creationId xmlns:p14="http://schemas.microsoft.com/office/powerpoint/2010/main" xmlns="" val="371737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sp>
        <p:nvSpPr>
          <p:cNvPr id="15" name="Rectangle 5"/>
          <p:cNvSpPr>
            <a:spLocks noGrp="1" noChangeArrowheads="1"/>
          </p:cNvSpPr>
          <p:nvPr>
            <p:ph sz="half" idx="4294967295"/>
          </p:nvPr>
        </p:nvSpPr>
        <p:spPr>
          <a:xfrm>
            <a:off x="817417" y="1704110"/>
            <a:ext cx="10507807" cy="4821382"/>
          </a:xfrm>
        </p:spPr>
        <p:txBody>
          <a:bodyPr vert="horz" lIns="91440" tIns="45720" rIns="91440" bIns="45720" rtlCol="0">
            <a:normAutofit fontScale="92500" lnSpcReduction="10000"/>
          </a:bodyPr>
          <a:lstStyle/>
          <a:p>
            <a:pPr marL="55563" indent="1588" algn="just">
              <a:buNone/>
              <a:defRPr/>
            </a:pPr>
            <a:r>
              <a:rPr lang="es-ES_tradnl" sz="2400" dirty="0" smtClean="0"/>
              <a:t>Descripción de los atributos más relevantes:</a:t>
            </a:r>
          </a:p>
          <a:p>
            <a:pPr marL="457200" indent="-400050" algn="just">
              <a:defRPr/>
            </a:pPr>
            <a:r>
              <a:rPr lang="es-ES_tradnl" sz="2400" dirty="0" smtClean="0"/>
              <a:t>Perfiles esbeltos, soldados de alma llena y sección variable</a:t>
            </a:r>
          </a:p>
          <a:p>
            <a:pPr marL="457200" indent="-400050" algn="just">
              <a:defRPr/>
            </a:pPr>
            <a:r>
              <a:rPr lang="es-ES_tradnl" sz="2400" dirty="0" smtClean="0"/>
              <a:t>Aceros de alta resistencia:  Grados 50, 60, 65 y superiores</a:t>
            </a:r>
          </a:p>
          <a:p>
            <a:pPr marL="457200" indent="-400050" algn="just">
              <a:defRPr/>
            </a:pPr>
            <a:r>
              <a:rPr lang="es-ES_tradnl" sz="2400" dirty="0" smtClean="0"/>
              <a:t>Conexiones empernadas  del tipo “</a:t>
            </a:r>
            <a:r>
              <a:rPr lang="es-ES_tradnl" sz="2400" dirty="0" err="1" smtClean="0"/>
              <a:t>end-plate</a:t>
            </a:r>
            <a:r>
              <a:rPr lang="es-ES_tradnl" sz="2400" dirty="0" smtClean="0"/>
              <a:t>” (no precalificadas)</a:t>
            </a:r>
          </a:p>
          <a:p>
            <a:pPr marL="457200" indent="-400050" algn="just">
              <a:defRPr/>
            </a:pPr>
            <a:r>
              <a:rPr lang="es-ES_tradnl" sz="2400" dirty="0" smtClean="0"/>
              <a:t>Costaneras  Z  traslapadas en los apoyos</a:t>
            </a:r>
          </a:p>
          <a:p>
            <a:pPr marL="457200" indent="-400050" algn="just">
              <a:defRPr/>
            </a:pPr>
            <a:r>
              <a:rPr lang="es-ES_tradnl" sz="2400" dirty="0" smtClean="0"/>
              <a:t>Uso de la estructura secundaria para evitar </a:t>
            </a:r>
            <a:r>
              <a:rPr lang="es-ES_tradnl" sz="2400" dirty="0" err="1" smtClean="0"/>
              <a:t>volcamiento</a:t>
            </a:r>
            <a:r>
              <a:rPr lang="es-ES_tradnl" sz="2400" dirty="0" smtClean="0"/>
              <a:t> de la estructura principal</a:t>
            </a:r>
          </a:p>
          <a:p>
            <a:pPr marL="457200" indent="-400050" algn="just">
              <a:defRPr/>
            </a:pPr>
            <a:r>
              <a:rPr lang="es-ES_tradnl" sz="2400" dirty="0" smtClean="0"/>
              <a:t>Uso de las cubiertas y revestimientos como </a:t>
            </a:r>
            <a:r>
              <a:rPr lang="es-ES_tradnl" sz="2400" dirty="0" err="1" smtClean="0"/>
              <a:t>arriostramientos</a:t>
            </a:r>
            <a:r>
              <a:rPr lang="es-ES_tradnl" sz="2400" dirty="0" smtClean="0"/>
              <a:t> y colgadores.</a:t>
            </a:r>
          </a:p>
          <a:p>
            <a:pPr marL="457200" indent="-400050" algn="just">
              <a:defRPr/>
            </a:pPr>
            <a:r>
              <a:rPr lang="es-ES_tradnl" sz="2400" dirty="0" smtClean="0"/>
              <a:t>Gran permisividad de deformaciones sísmicas y por viento.</a:t>
            </a:r>
          </a:p>
          <a:p>
            <a:pPr marL="457200" indent="-400050" algn="just">
              <a:defRPr/>
            </a:pPr>
            <a:r>
              <a:rPr lang="es-ES_tradnl" sz="2400" dirty="0" smtClean="0"/>
              <a:t>Suministro estandarizado, incluye estructura, revestimientos y terminaciones.</a:t>
            </a:r>
          </a:p>
          <a:p>
            <a:pPr marL="457200" indent="-400050" algn="just">
              <a:defRPr/>
            </a:pPr>
            <a:r>
              <a:rPr lang="es-ES_tradnl" sz="2400" dirty="0" smtClean="0"/>
              <a:t>El diseño estándar EEUU no admite modificaciones posteriores</a:t>
            </a:r>
          </a:p>
          <a:p>
            <a:pPr marL="457200" indent="-400050" algn="just">
              <a:defRPr/>
            </a:pPr>
            <a:r>
              <a:rPr lang="es-ES_tradnl" sz="2400" dirty="0" smtClean="0"/>
              <a:t>Estándares de calidad y tolerancias según MBMA</a:t>
            </a:r>
          </a:p>
          <a:p>
            <a:pPr marL="457200" indent="-400050" algn="just">
              <a:defRPr/>
            </a:pPr>
            <a:r>
              <a:rPr lang="es-ES_tradnl" sz="2400" dirty="0" smtClean="0"/>
              <a:t>Diseño AISI</a:t>
            </a:r>
          </a:p>
        </p:txBody>
      </p:sp>
    </p:spTree>
    <p:extLst>
      <p:ext uri="{BB962C8B-B14F-4D97-AF65-F5344CB8AC3E}">
        <p14:creationId xmlns:p14="http://schemas.microsoft.com/office/powerpoint/2010/main" xmlns="" val="371737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pic>
        <p:nvPicPr>
          <p:cNvPr id="46082" name="Picture 2"/>
          <p:cNvPicPr>
            <a:picLocks noChangeAspect="1" noChangeArrowheads="1"/>
          </p:cNvPicPr>
          <p:nvPr/>
        </p:nvPicPr>
        <p:blipFill>
          <a:blip r:embed="rId2" cstate="print"/>
          <a:srcRect/>
          <a:stretch>
            <a:fillRect/>
          </a:stretch>
        </p:blipFill>
        <p:spPr bwMode="auto">
          <a:xfrm>
            <a:off x="6010526" y="2026180"/>
            <a:ext cx="5918323" cy="4139104"/>
          </a:xfrm>
          <a:prstGeom prst="rect">
            <a:avLst/>
          </a:prstGeom>
          <a:noFill/>
          <a:ln w="9525">
            <a:noFill/>
            <a:miter lim="800000"/>
            <a:headEnd/>
            <a:tailEnd/>
          </a:ln>
        </p:spPr>
      </p:pic>
      <p:sp>
        <p:nvSpPr>
          <p:cNvPr id="8" name="Rectangle 5"/>
          <p:cNvSpPr>
            <a:spLocks noGrp="1" noChangeArrowheads="1"/>
          </p:cNvSpPr>
          <p:nvPr>
            <p:ph sz="half" idx="4294967295"/>
          </p:nvPr>
        </p:nvSpPr>
        <p:spPr>
          <a:xfrm>
            <a:off x="346348" y="1704110"/>
            <a:ext cx="5486416" cy="4821382"/>
          </a:xfrm>
        </p:spPr>
        <p:txBody>
          <a:bodyPr vert="horz" lIns="91440" tIns="45720" rIns="91440" bIns="45720" rtlCol="0">
            <a:normAutofit lnSpcReduction="10000"/>
          </a:bodyPr>
          <a:lstStyle/>
          <a:p>
            <a:pPr marL="55563" indent="1588" algn="just">
              <a:buNone/>
              <a:defRPr/>
            </a:pPr>
            <a:r>
              <a:rPr lang="es-ES_tradnl" sz="2400" dirty="0" smtClean="0"/>
              <a:t>Se permiten en Chile??</a:t>
            </a:r>
          </a:p>
          <a:p>
            <a:pPr marL="457200" indent="-400050" algn="just">
              <a:defRPr/>
            </a:pPr>
            <a:r>
              <a:rPr lang="es-ES_tradnl" sz="2400" dirty="0" smtClean="0"/>
              <a:t>El sistema 100% original no satisface la normas y prácticas chilenas</a:t>
            </a:r>
          </a:p>
          <a:p>
            <a:pPr marL="457200" indent="-400050" algn="just">
              <a:defRPr/>
            </a:pPr>
            <a:r>
              <a:rPr lang="es-ES_tradnl" sz="2400" dirty="0" smtClean="0"/>
              <a:t>La solución es conceptualmente muy sólida y eficiente, pero necesita una </a:t>
            </a:r>
            <a:r>
              <a:rPr lang="es-ES_tradnl" sz="2400" b="1" dirty="0" smtClean="0"/>
              <a:t>homologación experta</a:t>
            </a:r>
            <a:r>
              <a:rPr lang="es-ES_tradnl" sz="2400" dirty="0" smtClean="0"/>
              <a:t> para su uso en Chile.  Ciertos criterios deben modificarse para cumplir las </a:t>
            </a:r>
            <a:r>
              <a:rPr lang="es-ES_tradnl" sz="2400" dirty="0" err="1" smtClean="0"/>
              <a:t>NCh</a:t>
            </a:r>
            <a:endParaRPr lang="es-ES_tradnl" sz="2400" dirty="0" smtClean="0"/>
          </a:p>
          <a:p>
            <a:pPr marL="457200" indent="-400050" algn="just">
              <a:defRPr/>
            </a:pPr>
            <a:r>
              <a:rPr lang="es-ES_tradnl" sz="2400" dirty="0" smtClean="0"/>
              <a:t>En Chile hay estructuras de este tipo y han tenido excelente desempeño en los grandes eventos sísmicos utilizando la NCh2369 capítulo 11 de Naves Livianas y los conceptos básicos de Pre-</a:t>
            </a:r>
            <a:r>
              <a:rPr lang="es-ES_tradnl" sz="2400" dirty="0" err="1" smtClean="0"/>
              <a:t>Engineered</a:t>
            </a:r>
            <a:r>
              <a:rPr lang="es-ES_tradnl" sz="2400" dirty="0" smtClean="0"/>
              <a:t> </a:t>
            </a:r>
            <a:r>
              <a:rPr lang="es-ES_tradnl" sz="2400" dirty="0" err="1" smtClean="0"/>
              <a:t>Buildings</a:t>
            </a:r>
            <a:endParaRPr lang="es-ES_tradnl"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pic>
        <p:nvPicPr>
          <p:cNvPr id="47106" name="Picture 2"/>
          <p:cNvPicPr>
            <a:picLocks noChangeAspect="1" noChangeArrowheads="1"/>
          </p:cNvPicPr>
          <p:nvPr/>
        </p:nvPicPr>
        <p:blipFill>
          <a:blip r:embed="rId2" cstate="print"/>
          <a:srcRect/>
          <a:stretch>
            <a:fillRect/>
          </a:stretch>
        </p:blipFill>
        <p:spPr bwMode="auto">
          <a:xfrm>
            <a:off x="2437515" y="1742387"/>
            <a:ext cx="7288358" cy="4907795"/>
          </a:xfrm>
          <a:prstGeom prst="rect">
            <a:avLst/>
          </a:prstGeom>
          <a:noFill/>
          <a:ln w="9525">
            <a:noFill/>
            <a:miter lim="800000"/>
            <a:headEnd/>
            <a:tailEnd/>
          </a:ln>
        </p:spPr>
      </p:pic>
    </p:spTree>
    <p:extLst>
      <p:ext uri="{BB962C8B-B14F-4D97-AF65-F5344CB8AC3E}">
        <p14:creationId xmlns:p14="http://schemas.microsoft.com/office/powerpoint/2010/main" xmlns="" val="3717378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2282948" y="1681371"/>
            <a:ext cx="7456776" cy="4941101"/>
          </a:xfrm>
          <a:prstGeom prst="rect">
            <a:avLst/>
          </a:prstGeom>
          <a:noFill/>
          <a:ln w="9525">
            <a:noFill/>
            <a:miter lim="800000"/>
            <a:headEnd/>
            <a:tailEnd/>
          </a:ln>
        </p:spPr>
      </p:pic>
      <p:sp>
        <p:nvSpPr>
          <p:cNvPr id="6"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pic>
        <p:nvPicPr>
          <p:cNvPr id="48131" name="Picture 3"/>
          <p:cNvPicPr>
            <a:picLocks noChangeAspect="1" noChangeArrowheads="1"/>
          </p:cNvPicPr>
          <p:nvPr/>
        </p:nvPicPr>
        <p:blipFill>
          <a:blip r:embed="rId2" cstate="print"/>
          <a:srcRect/>
          <a:stretch>
            <a:fillRect/>
          </a:stretch>
        </p:blipFill>
        <p:spPr bwMode="auto">
          <a:xfrm>
            <a:off x="2513735" y="1727057"/>
            <a:ext cx="7142819" cy="4909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p:cNvSpPr>
          <p:nvPr/>
        </p:nvSpPr>
        <p:spPr>
          <a:xfrm>
            <a:off x="838200" y="1095375"/>
            <a:ext cx="10515600" cy="6000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CL" sz="2400" b="1" dirty="0" smtClean="0"/>
              <a:t>CASO ESPECIAL</a:t>
            </a:r>
            <a:r>
              <a:rPr kumimoji="0" lang="es-CL" sz="2400" b="1" i="0" u="none" strike="noStrike" kern="1200" cap="none" spc="0" normalizeH="0" baseline="0" noProof="0" dirty="0" smtClean="0">
                <a:ln>
                  <a:noFill/>
                </a:ln>
                <a:solidFill>
                  <a:schemeClr val="tx1"/>
                </a:solidFill>
                <a:effectLst/>
                <a:uLnTx/>
                <a:uFillTx/>
                <a:latin typeface="+mn-lt"/>
                <a:ea typeface="+mn-ea"/>
                <a:cs typeface="+mn-cs"/>
              </a:rPr>
              <a:t>:  PRE-ENGINEERED BUILDINGS</a:t>
            </a:r>
          </a:p>
        </p:txBody>
      </p:sp>
      <p:pic>
        <p:nvPicPr>
          <p:cNvPr id="49154" name="Picture 2"/>
          <p:cNvPicPr>
            <a:picLocks noChangeAspect="1" noChangeArrowheads="1"/>
          </p:cNvPicPr>
          <p:nvPr/>
        </p:nvPicPr>
        <p:blipFill>
          <a:blip r:embed="rId2" cstate="print"/>
          <a:srcRect/>
          <a:stretch>
            <a:fillRect/>
          </a:stretch>
        </p:blipFill>
        <p:spPr bwMode="auto">
          <a:xfrm>
            <a:off x="2207608" y="1580723"/>
            <a:ext cx="7741843" cy="5124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Título"/>
          <p:cNvSpPr txBox="1">
            <a:spLocks/>
          </p:cNvSpPr>
          <p:nvPr/>
        </p:nvSpPr>
        <p:spPr>
          <a:xfrm>
            <a:off x="838200" y="2892673"/>
            <a:ext cx="10515600" cy="6000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CL" sz="3600" b="1" dirty="0" smtClean="0"/>
              <a:t>… PALABRAS AL CIERRE …</a:t>
            </a:r>
            <a:endParaRPr kumimoji="0" lang="es-CL" sz="3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2 CuadroTexto"/>
          <p:cNvSpPr txBox="1"/>
          <p:nvPr/>
        </p:nvSpPr>
        <p:spPr>
          <a:xfrm>
            <a:off x="9203304" y="5554150"/>
            <a:ext cx="2853153" cy="646331"/>
          </a:xfrm>
          <a:prstGeom prst="rect">
            <a:avLst/>
          </a:prstGeom>
          <a:noFill/>
        </p:spPr>
        <p:txBody>
          <a:bodyPr wrap="none" rtlCol="0">
            <a:spAutoFit/>
          </a:bodyPr>
          <a:lstStyle/>
          <a:p>
            <a:pPr algn="ctr"/>
            <a:r>
              <a:rPr lang="es-CL" dirty="0" smtClean="0"/>
              <a:t>Contacto:  Sergio Córdova A.</a:t>
            </a:r>
          </a:p>
          <a:p>
            <a:pPr algn="ctr"/>
            <a:r>
              <a:rPr lang="es-CL" dirty="0" smtClean="0">
                <a:hlinkClick r:id="rId2"/>
              </a:rPr>
              <a:t>scordova@leanside.cl</a:t>
            </a:r>
            <a:endParaRPr lang="es-CL" dirty="0" smtClean="0"/>
          </a:p>
        </p:txBody>
      </p:sp>
      <p:pic>
        <p:nvPicPr>
          <p:cNvPr id="4" name="3 Imagen" descr="logoLS.jpeg"/>
          <p:cNvPicPr>
            <a:picLocks noChangeAspect="1"/>
          </p:cNvPicPr>
          <p:nvPr/>
        </p:nvPicPr>
        <p:blipFill>
          <a:blip r:embed="rId3" cstate="print"/>
          <a:stretch>
            <a:fillRect/>
          </a:stretch>
        </p:blipFill>
        <p:spPr>
          <a:xfrm>
            <a:off x="9745141" y="6171162"/>
            <a:ext cx="1744166" cy="551376"/>
          </a:xfrm>
          <a:prstGeom prst="rect">
            <a:avLst/>
          </a:prstGeom>
        </p:spPr>
      </p:pic>
    </p:spTree>
    <p:extLst>
      <p:ext uri="{BB962C8B-B14F-4D97-AF65-F5344CB8AC3E}">
        <p14:creationId xmlns:p14="http://schemas.microsoft.com/office/powerpoint/2010/main" xmlns="" val="3717378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MANIPULACION DE BOBINAS</a:t>
            </a:r>
          </a:p>
        </p:txBody>
      </p:sp>
      <p:sp>
        <p:nvSpPr>
          <p:cNvPr id="121861" name="Rectangle 5"/>
          <p:cNvSpPr>
            <a:spLocks noGrp="1" noChangeArrowheads="1"/>
          </p:cNvSpPr>
          <p:nvPr>
            <p:ph sz="half" idx="1"/>
          </p:nvPr>
        </p:nvSpPr>
        <p:spPr>
          <a:xfrm>
            <a:off x="775855" y="1733550"/>
            <a:ext cx="10549370" cy="4791075"/>
          </a:xfrm>
        </p:spPr>
        <p:txBody>
          <a:bodyPr>
            <a:noAutofit/>
          </a:bodyPr>
          <a:lstStyle/>
          <a:p>
            <a:pPr marL="57150" indent="0" algn="just">
              <a:lnSpc>
                <a:spcPct val="100000"/>
              </a:lnSpc>
              <a:spcBef>
                <a:spcPts val="0"/>
              </a:spcBef>
              <a:buNone/>
              <a:defRPr/>
            </a:pPr>
            <a:r>
              <a:rPr lang="es-ES_tradnl" sz="2400" dirty="0" smtClean="0"/>
              <a:t>El trabajo con bobinas de acero requiere ciertos equipos para su manipulación:</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r>
              <a:rPr lang="es-ES_tradnl" sz="2400" dirty="0" err="1" smtClean="0"/>
              <a:t>Coil</a:t>
            </a:r>
            <a:r>
              <a:rPr lang="es-ES_tradnl" sz="2400" dirty="0" smtClean="0"/>
              <a:t> car:  Permite posicionar la bobina en una altura y ubicación determinada</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p:txBody>
      </p:sp>
      <p:pic>
        <p:nvPicPr>
          <p:cNvPr id="18437" name="Picture 5" descr="Resultado de imagen para coil car">
            <a:hlinkClick r:id="rId4"/>
          </p:cNvPr>
          <p:cNvPicPr>
            <a:picLocks noChangeAspect="1" noChangeArrowheads="1"/>
          </p:cNvPicPr>
          <p:nvPr/>
        </p:nvPicPr>
        <p:blipFill>
          <a:blip r:embed="rId5" cstate="print"/>
          <a:srcRect/>
          <a:stretch>
            <a:fillRect/>
          </a:stretch>
        </p:blipFill>
        <p:spPr bwMode="auto">
          <a:xfrm>
            <a:off x="777009" y="3608848"/>
            <a:ext cx="2728192" cy="2518331"/>
          </a:xfrm>
          <a:prstGeom prst="rect">
            <a:avLst/>
          </a:prstGeom>
          <a:noFill/>
        </p:spPr>
      </p:pic>
      <p:pic>
        <p:nvPicPr>
          <p:cNvPr id="18445" name="Picture 13" descr="Resultado de imagen para coil car">
            <a:hlinkClick r:id="rId6"/>
          </p:cNvPr>
          <p:cNvPicPr>
            <a:picLocks noChangeAspect="1" noChangeArrowheads="1"/>
          </p:cNvPicPr>
          <p:nvPr/>
        </p:nvPicPr>
        <p:blipFill>
          <a:blip r:embed="rId7" cstate="print"/>
          <a:srcRect/>
          <a:stretch>
            <a:fillRect/>
          </a:stretch>
        </p:blipFill>
        <p:spPr bwMode="auto">
          <a:xfrm>
            <a:off x="3851151" y="3255629"/>
            <a:ext cx="3699572" cy="2771108"/>
          </a:xfrm>
          <a:prstGeom prst="rect">
            <a:avLst/>
          </a:prstGeom>
          <a:noFill/>
        </p:spPr>
      </p:pic>
      <p:pic>
        <p:nvPicPr>
          <p:cNvPr id="18447" name="Picture 15" descr="Imagen relacionada">
            <a:hlinkClick r:id="rId8"/>
          </p:cNvPr>
          <p:cNvPicPr>
            <a:picLocks noChangeAspect="1" noChangeArrowheads="1"/>
          </p:cNvPicPr>
          <p:nvPr/>
        </p:nvPicPr>
        <p:blipFill>
          <a:blip r:embed="rId9" cstate="print"/>
          <a:srcRect/>
          <a:stretch>
            <a:fillRect/>
          </a:stretch>
        </p:blipFill>
        <p:spPr bwMode="auto">
          <a:xfrm>
            <a:off x="7762644" y="3241970"/>
            <a:ext cx="3695068" cy="2769177"/>
          </a:xfrm>
          <a:prstGeom prst="rect">
            <a:avLst/>
          </a:prstGeom>
          <a:noFill/>
        </p:spPr>
      </p:pic>
      <p:sp>
        <p:nvSpPr>
          <p:cNvPr id="11" name="10 CuadroTexto"/>
          <p:cNvSpPr txBox="1"/>
          <p:nvPr/>
        </p:nvSpPr>
        <p:spPr>
          <a:xfrm>
            <a:off x="1510146" y="6151429"/>
            <a:ext cx="1448795" cy="369332"/>
          </a:xfrm>
          <a:prstGeom prst="rect">
            <a:avLst/>
          </a:prstGeom>
          <a:noFill/>
        </p:spPr>
        <p:txBody>
          <a:bodyPr wrap="none" rtlCol="0">
            <a:spAutoFit/>
          </a:bodyPr>
          <a:lstStyle/>
          <a:p>
            <a:pPr algn="ctr"/>
            <a:r>
              <a:rPr lang="es-CL" b="1" u="sng" dirty="0" smtClean="0"/>
              <a:t>Bajo tonelaje</a:t>
            </a:r>
            <a:endParaRPr lang="en-US" b="1" u="sng" dirty="0"/>
          </a:p>
        </p:txBody>
      </p:sp>
      <p:sp>
        <p:nvSpPr>
          <p:cNvPr id="12" name="11 CuadroTexto"/>
          <p:cNvSpPr txBox="1"/>
          <p:nvPr/>
        </p:nvSpPr>
        <p:spPr>
          <a:xfrm>
            <a:off x="5030095" y="6192993"/>
            <a:ext cx="1419298" cy="369332"/>
          </a:xfrm>
          <a:prstGeom prst="rect">
            <a:avLst/>
          </a:prstGeom>
          <a:noFill/>
        </p:spPr>
        <p:txBody>
          <a:bodyPr wrap="none" rtlCol="0">
            <a:spAutoFit/>
          </a:bodyPr>
          <a:lstStyle/>
          <a:p>
            <a:pPr algn="ctr"/>
            <a:r>
              <a:rPr lang="es-CL" b="1" u="sng" dirty="0" smtClean="0"/>
              <a:t>Alto tonelaje</a:t>
            </a:r>
            <a:endParaRPr lang="en-US" b="1" u="sng" dirty="0"/>
          </a:p>
        </p:txBody>
      </p:sp>
      <p:sp>
        <p:nvSpPr>
          <p:cNvPr id="13" name="12 CuadroTexto"/>
          <p:cNvSpPr txBox="1"/>
          <p:nvPr/>
        </p:nvSpPr>
        <p:spPr>
          <a:xfrm>
            <a:off x="8146630" y="6165284"/>
            <a:ext cx="2917081" cy="369332"/>
          </a:xfrm>
          <a:prstGeom prst="rect">
            <a:avLst/>
          </a:prstGeom>
          <a:noFill/>
        </p:spPr>
        <p:txBody>
          <a:bodyPr wrap="none" rtlCol="0">
            <a:spAutoFit/>
          </a:bodyPr>
          <a:lstStyle/>
          <a:p>
            <a:pPr algn="ctr"/>
            <a:r>
              <a:rPr lang="es-CL" b="1" u="sng" dirty="0" smtClean="0"/>
              <a:t>Incluye “volteador de rollos”</a:t>
            </a:r>
            <a:endParaRPr lang="en-US" b="1" u="sng" dirty="0"/>
          </a:p>
        </p:txBody>
      </p:sp>
    </p:spTree>
    <p:extLst>
      <p:ext uri="{BB962C8B-B14F-4D97-AF65-F5344CB8AC3E}">
        <p14:creationId xmlns="" xmlns:p14="http://schemas.microsoft.com/office/powerpoint/2010/main" val="235521146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MANIPULACION DE BOBINAS</a:t>
            </a:r>
          </a:p>
        </p:txBody>
      </p:sp>
      <p:sp>
        <p:nvSpPr>
          <p:cNvPr id="121861" name="Rectangle 5"/>
          <p:cNvSpPr>
            <a:spLocks noGrp="1" noChangeArrowheads="1"/>
          </p:cNvSpPr>
          <p:nvPr>
            <p:ph sz="half" idx="1"/>
          </p:nvPr>
        </p:nvSpPr>
        <p:spPr>
          <a:xfrm>
            <a:off x="775855" y="1733550"/>
            <a:ext cx="10549370" cy="4791075"/>
          </a:xfrm>
        </p:spPr>
        <p:txBody>
          <a:bodyPr>
            <a:noAutofit/>
          </a:bodyPr>
          <a:lstStyle/>
          <a:p>
            <a:pPr marL="57150" indent="0" algn="just">
              <a:lnSpc>
                <a:spcPct val="100000"/>
              </a:lnSpc>
              <a:spcBef>
                <a:spcPts val="0"/>
              </a:spcBef>
              <a:buNone/>
              <a:defRPr/>
            </a:pPr>
            <a:r>
              <a:rPr lang="es-ES_tradnl" sz="2400" dirty="0" err="1" smtClean="0"/>
              <a:t>Desenrollador</a:t>
            </a:r>
            <a:r>
              <a:rPr lang="es-ES_tradnl" sz="2400" dirty="0" smtClean="0"/>
              <a:t> (</a:t>
            </a:r>
            <a:r>
              <a:rPr lang="es-ES_tradnl" sz="2400" dirty="0" err="1" smtClean="0"/>
              <a:t>uncoiler</a:t>
            </a:r>
            <a:r>
              <a:rPr lang="es-ES_tradnl" sz="2400" dirty="0" smtClean="0"/>
              <a:t>):  Permite “alimentar” el proceso productivo de forma continua.  Mantienen la tensión en la lámina mediante un “freno” de reacción y usualmente incluyen una rueda para medición de largo.</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endParaRPr lang="es-ES_tradnl" sz="2400" dirty="0" smtClean="0"/>
          </a:p>
        </p:txBody>
      </p:sp>
      <p:sp>
        <p:nvSpPr>
          <p:cNvPr id="11" name="10 CuadroTexto"/>
          <p:cNvSpPr txBox="1"/>
          <p:nvPr/>
        </p:nvSpPr>
        <p:spPr>
          <a:xfrm>
            <a:off x="1775924" y="6151429"/>
            <a:ext cx="917238" cy="369332"/>
          </a:xfrm>
          <a:prstGeom prst="rect">
            <a:avLst/>
          </a:prstGeom>
          <a:noFill/>
        </p:spPr>
        <p:txBody>
          <a:bodyPr wrap="none" rtlCol="0">
            <a:spAutoFit/>
          </a:bodyPr>
          <a:lstStyle/>
          <a:p>
            <a:pPr algn="ctr"/>
            <a:r>
              <a:rPr lang="es-CL" b="1" u="sng" dirty="0" smtClean="0"/>
              <a:t>Manual</a:t>
            </a:r>
            <a:endParaRPr lang="en-US" b="1" u="sng" dirty="0"/>
          </a:p>
        </p:txBody>
      </p:sp>
      <p:sp>
        <p:nvSpPr>
          <p:cNvPr id="12" name="11 CuadroTexto"/>
          <p:cNvSpPr txBox="1"/>
          <p:nvPr/>
        </p:nvSpPr>
        <p:spPr>
          <a:xfrm>
            <a:off x="5088318" y="6192993"/>
            <a:ext cx="1302856" cy="369332"/>
          </a:xfrm>
          <a:prstGeom prst="rect">
            <a:avLst/>
          </a:prstGeom>
          <a:noFill/>
        </p:spPr>
        <p:txBody>
          <a:bodyPr wrap="none" rtlCol="0">
            <a:spAutoFit/>
          </a:bodyPr>
          <a:lstStyle/>
          <a:p>
            <a:pPr algn="ctr"/>
            <a:r>
              <a:rPr lang="es-CL" b="1" u="sng" dirty="0" smtClean="0"/>
              <a:t>Automático</a:t>
            </a:r>
            <a:endParaRPr lang="en-US" b="1" u="sng" dirty="0"/>
          </a:p>
        </p:txBody>
      </p:sp>
      <p:sp>
        <p:nvSpPr>
          <p:cNvPr id="13" name="12 CuadroTexto"/>
          <p:cNvSpPr txBox="1"/>
          <p:nvPr/>
        </p:nvSpPr>
        <p:spPr>
          <a:xfrm>
            <a:off x="8162443" y="6165284"/>
            <a:ext cx="2885470" cy="369332"/>
          </a:xfrm>
          <a:prstGeom prst="rect">
            <a:avLst/>
          </a:prstGeom>
          <a:noFill/>
        </p:spPr>
        <p:txBody>
          <a:bodyPr wrap="none" rtlCol="0">
            <a:spAutoFit/>
          </a:bodyPr>
          <a:lstStyle/>
          <a:p>
            <a:pPr algn="ctr"/>
            <a:r>
              <a:rPr lang="es-CL" b="1" u="sng" dirty="0" smtClean="0"/>
              <a:t>Múltiple: Alta productividad</a:t>
            </a:r>
            <a:endParaRPr lang="en-US" b="1" u="sng" dirty="0"/>
          </a:p>
        </p:txBody>
      </p:sp>
      <p:pic>
        <p:nvPicPr>
          <p:cNvPr id="39939" name="Picture 3" descr="Resultado de imagen para uncoiler">
            <a:hlinkClick r:id="rId2"/>
          </p:cNvPr>
          <p:cNvPicPr>
            <a:picLocks noChangeAspect="1" noChangeArrowheads="1"/>
          </p:cNvPicPr>
          <p:nvPr/>
        </p:nvPicPr>
        <p:blipFill>
          <a:blip r:embed="rId3" cstate="print"/>
          <a:srcRect/>
          <a:stretch>
            <a:fillRect/>
          </a:stretch>
        </p:blipFill>
        <p:spPr bwMode="auto">
          <a:xfrm>
            <a:off x="839211" y="3601092"/>
            <a:ext cx="2776826" cy="2420296"/>
          </a:xfrm>
          <a:prstGeom prst="rect">
            <a:avLst/>
          </a:prstGeom>
          <a:noFill/>
        </p:spPr>
      </p:pic>
      <p:pic>
        <p:nvPicPr>
          <p:cNvPr id="39943" name="Picture 7" descr="Resultado de imagen para uncoiler">
            <a:hlinkClick r:id="rId4"/>
          </p:cNvPr>
          <p:cNvPicPr>
            <a:picLocks noChangeAspect="1" noChangeArrowheads="1"/>
          </p:cNvPicPr>
          <p:nvPr/>
        </p:nvPicPr>
        <p:blipFill>
          <a:blip r:embed="rId5" cstate="print"/>
          <a:srcRect l="2767" r="12285"/>
          <a:stretch>
            <a:fillRect/>
          </a:stretch>
        </p:blipFill>
        <p:spPr bwMode="auto">
          <a:xfrm>
            <a:off x="3934692" y="3608677"/>
            <a:ext cx="3477491" cy="2390342"/>
          </a:xfrm>
          <a:prstGeom prst="rect">
            <a:avLst/>
          </a:prstGeom>
          <a:noFill/>
        </p:spPr>
      </p:pic>
      <p:pic>
        <p:nvPicPr>
          <p:cNvPr id="39947" name="Picture 11" descr="Imagen relacionada">
            <a:hlinkClick r:id="rId6"/>
          </p:cNvPr>
          <p:cNvPicPr>
            <a:picLocks noChangeAspect="1" noChangeArrowheads="1"/>
          </p:cNvPicPr>
          <p:nvPr/>
        </p:nvPicPr>
        <p:blipFill>
          <a:blip r:embed="rId7" cstate="print"/>
          <a:srcRect/>
          <a:stretch>
            <a:fillRect/>
          </a:stretch>
        </p:blipFill>
        <p:spPr bwMode="auto">
          <a:xfrm>
            <a:off x="8022698" y="3590926"/>
            <a:ext cx="3071567" cy="2421948"/>
          </a:xfrm>
          <a:prstGeom prst="rect">
            <a:avLst/>
          </a:prstGeom>
          <a:noFill/>
        </p:spPr>
      </p:pic>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892237" y="1733550"/>
            <a:ext cx="10432988" cy="4791075"/>
          </a:xfrm>
        </p:spPr>
        <p:txBody>
          <a:bodyPr>
            <a:noAutofit/>
          </a:bodyPr>
          <a:lstStyle/>
          <a:p>
            <a:pPr marL="57150" indent="0" algn="just">
              <a:lnSpc>
                <a:spcPct val="100000"/>
              </a:lnSpc>
              <a:spcBef>
                <a:spcPts val="0"/>
              </a:spcBef>
              <a:buNone/>
              <a:defRPr/>
            </a:pPr>
            <a:r>
              <a:rPr lang="es-ES_tradnl" sz="2400" dirty="0" smtClean="0"/>
              <a:t>El dimensionamiento del elemento a partir de una bobina requiere el uso de máquinas de corte en ambos sentidos:  corte al largo y corte a lo ancho.</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r>
              <a:rPr lang="es-ES_tradnl" sz="2400" dirty="0" smtClean="0"/>
              <a:t>Corte al ancho:  </a:t>
            </a:r>
            <a:r>
              <a:rPr lang="es-ES_tradnl" sz="2400" dirty="0" err="1" smtClean="0"/>
              <a:t>Slitter</a:t>
            </a:r>
            <a:r>
              <a:rPr lang="es-ES_tradnl" sz="2400" dirty="0" smtClean="0"/>
              <a:t>, corte simultáneo de múltiples anchos por cizalle</a:t>
            </a:r>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DIMENSIONAMIENTO</a:t>
            </a:r>
          </a:p>
        </p:txBody>
      </p:sp>
      <p:pic>
        <p:nvPicPr>
          <p:cNvPr id="1026" name="Picture 2" descr="http://www.braner.com/braner/installations/78/images/04.jpg"/>
          <p:cNvPicPr>
            <a:picLocks noChangeAspect="1" noChangeArrowheads="1"/>
          </p:cNvPicPr>
          <p:nvPr/>
        </p:nvPicPr>
        <p:blipFill>
          <a:blip r:embed="rId2" cstate="print"/>
          <a:srcRect/>
          <a:stretch>
            <a:fillRect/>
          </a:stretch>
        </p:blipFill>
        <p:spPr bwMode="auto">
          <a:xfrm>
            <a:off x="4413938" y="3450423"/>
            <a:ext cx="3760356" cy="2894959"/>
          </a:xfrm>
          <a:prstGeom prst="rect">
            <a:avLst/>
          </a:prstGeom>
          <a:noFill/>
        </p:spPr>
      </p:pic>
      <p:pic>
        <p:nvPicPr>
          <p:cNvPr id="1028" name="Picture 4" descr="Imagen relacionada">
            <a:hlinkClick r:id="rId3"/>
          </p:cNvPr>
          <p:cNvPicPr>
            <a:picLocks noChangeAspect="1" noChangeArrowheads="1"/>
          </p:cNvPicPr>
          <p:nvPr/>
        </p:nvPicPr>
        <p:blipFill>
          <a:blip r:embed="rId4" cstate="print"/>
          <a:srcRect/>
          <a:stretch>
            <a:fillRect/>
          </a:stretch>
        </p:blipFill>
        <p:spPr bwMode="auto">
          <a:xfrm>
            <a:off x="8466688" y="3449781"/>
            <a:ext cx="2923309" cy="2923309"/>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815270" y="3426056"/>
            <a:ext cx="3341110" cy="2940541"/>
          </a:xfrm>
          <a:prstGeom prst="rect">
            <a:avLst/>
          </a:prstGeom>
          <a:noFill/>
          <a:ln w="9525">
            <a:noFill/>
            <a:miter lim="800000"/>
            <a:headEnd/>
            <a:tailEnd/>
          </a:ln>
        </p:spPr>
      </p:pic>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803564" y="1733550"/>
            <a:ext cx="10521661" cy="4791075"/>
          </a:xfrm>
        </p:spPr>
        <p:txBody>
          <a:bodyPr>
            <a:noAutofit/>
          </a:bodyPr>
          <a:lstStyle/>
          <a:p>
            <a:pPr marL="57150" indent="0" algn="just">
              <a:lnSpc>
                <a:spcPct val="100000"/>
              </a:lnSpc>
              <a:spcBef>
                <a:spcPts val="0"/>
              </a:spcBef>
              <a:buNone/>
              <a:defRPr/>
            </a:pPr>
            <a:r>
              <a:rPr lang="es-ES_tradnl" sz="2400" dirty="0" smtClean="0"/>
              <a:t>La geometría se logra en base a dobleces “en frío” mediante un proceso de doblado discreto con radios de curvatura típicamente similares al espesor.</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r>
              <a:rPr lang="es-ES_tradnl" sz="2400" dirty="0" smtClean="0"/>
              <a:t>Cada dobles se realiza en un solo paso mediante una “plegadora”, utilizando una plancha de acero previamente dimensionada en largo y ancho (fleje).</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r>
              <a:rPr lang="es-ES_tradnl" sz="2400" dirty="0" smtClean="0"/>
              <a:t>Proceso de baja productividad no obstante permite lograr geometrías complejas. </a:t>
            </a:r>
          </a:p>
          <a:p>
            <a:pPr marL="57150" indent="0" algn="just">
              <a:lnSpc>
                <a:spcPct val="100000"/>
              </a:lnSpc>
              <a:spcBef>
                <a:spcPts val="0"/>
              </a:spcBef>
              <a:buNone/>
              <a:defRPr/>
            </a:pPr>
            <a:endParaRPr lang="es-ES_tradnl" sz="2400" dirty="0" smtClean="0"/>
          </a:p>
          <a:p>
            <a:pPr marL="57150" indent="0" algn="just">
              <a:lnSpc>
                <a:spcPct val="100000"/>
              </a:lnSpc>
              <a:spcBef>
                <a:spcPts val="0"/>
              </a:spcBef>
              <a:buNone/>
              <a:defRPr/>
            </a:pPr>
            <a:r>
              <a:rPr lang="es-ES_tradnl" sz="2400" dirty="0" smtClean="0"/>
              <a:t>El largo del elemento queda limitado por la fuerza y longitud de la plegadora.</a:t>
            </a:r>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PERFILES PLEGADOS</a:t>
            </a:r>
          </a:p>
        </p:txBody>
      </p:sp>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775855" y="1733550"/>
            <a:ext cx="10549370" cy="4791075"/>
          </a:xfrm>
        </p:spPr>
        <p:txBody>
          <a:bodyPr>
            <a:noAutofit/>
          </a:bodyPr>
          <a:lstStyle/>
          <a:p>
            <a:pPr marL="457200" lvl="2" indent="-400050" algn="just">
              <a:lnSpc>
                <a:spcPct val="100000"/>
              </a:lnSpc>
              <a:spcBef>
                <a:spcPts val="0"/>
              </a:spcBef>
              <a:defRPr/>
            </a:pPr>
            <a:r>
              <a:rPr lang="es-ES_tradnl" sz="2400" dirty="0" smtClean="0"/>
              <a:t>Plegadoras portátiles de terreno:  Típicamente de 3 m de largo, de operación manual donde la fuerza se hace con la ayuda de un contrapeso, permiten procesar hasta 1.2 mm de espesor y se usan para fabricar hojalaterías.</a:t>
            </a:r>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PERFILES PLEGADOS</a:t>
            </a:r>
          </a:p>
        </p:txBody>
      </p:sp>
      <p:sp>
        <p:nvSpPr>
          <p:cNvPr id="5" name="4 CuadroTexto"/>
          <p:cNvSpPr txBox="1"/>
          <p:nvPr/>
        </p:nvSpPr>
        <p:spPr>
          <a:xfrm>
            <a:off x="1590370" y="6319472"/>
            <a:ext cx="3656322" cy="369332"/>
          </a:xfrm>
          <a:prstGeom prst="rect">
            <a:avLst/>
          </a:prstGeom>
          <a:noFill/>
        </p:spPr>
        <p:txBody>
          <a:bodyPr wrap="none" rtlCol="0">
            <a:spAutoFit/>
          </a:bodyPr>
          <a:lstStyle/>
          <a:p>
            <a:pPr algn="just"/>
            <a:r>
              <a:rPr lang="es-CL" b="1" u="sng" dirty="0" smtClean="0"/>
              <a:t>PLEGADORA MANUAL CON SLITTER</a:t>
            </a:r>
            <a:endParaRPr lang="es-CL" b="1" u="sng" dirty="0"/>
          </a:p>
        </p:txBody>
      </p:sp>
      <p:pic>
        <p:nvPicPr>
          <p:cNvPr id="7" name="Picture 8" descr="Resultado de imagen para metal roofing trim">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3176" y="3172994"/>
            <a:ext cx="2507370" cy="250737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CuadroTexto"/>
          <p:cNvSpPr txBox="1"/>
          <p:nvPr/>
        </p:nvSpPr>
        <p:spPr>
          <a:xfrm>
            <a:off x="7920216" y="5989151"/>
            <a:ext cx="1470595" cy="369332"/>
          </a:xfrm>
          <a:prstGeom prst="rect">
            <a:avLst/>
          </a:prstGeom>
          <a:noFill/>
        </p:spPr>
        <p:txBody>
          <a:bodyPr wrap="none" rtlCol="0">
            <a:spAutoFit/>
          </a:bodyPr>
          <a:lstStyle/>
          <a:p>
            <a:pPr algn="just"/>
            <a:r>
              <a:rPr lang="es-CL" b="1" u="sng" dirty="0" smtClean="0"/>
              <a:t>HOJALATERIA</a:t>
            </a:r>
            <a:endParaRPr lang="es-CL" b="1" u="sng" dirty="0"/>
          </a:p>
        </p:txBody>
      </p:sp>
      <p:pic>
        <p:nvPicPr>
          <p:cNvPr id="4098" name="Picture 2" descr="Resultado de imagen para plegadoras">
            <a:hlinkClick r:id="rId4"/>
          </p:cNvPr>
          <p:cNvPicPr>
            <a:picLocks noChangeAspect="1" noChangeArrowheads="1"/>
          </p:cNvPicPr>
          <p:nvPr/>
        </p:nvPicPr>
        <p:blipFill>
          <a:blip r:embed="rId5" cstate="print"/>
          <a:srcRect/>
          <a:stretch>
            <a:fillRect/>
          </a:stretch>
        </p:blipFill>
        <p:spPr bwMode="auto">
          <a:xfrm>
            <a:off x="1391950" y="3209787"/>
            <a:ext cx="4143375" cy="2962276"/>
          </a:xfrm>
          <a:prstGeom prst="rect">
            <a:avLst/>
          </a:prstGeom>
          <a:noFill/>
        </p:spPr>
      </p:pic>
      <p:pic>
        <p:nvPicPr>
          <p:cNvPr id="4104" name="Picture 8" descr="Resultado de imagen para hojalateria">
            <a:hlinkClick r:id="rId6"/>
          </p:cNvPr>
          <p:cNvPicPr>
            <a:picLocks noChangeAspect="1" noChangeArrowheads="1"/>
          </p:cNvPicPr>
          <p:nvPr/>
        </p:nvPicPr>
        <p:blipFill>
          <a:blip r:embed="rId7" cstate="print"/>
          <a:srcRect/>
          <a:stretch>
            <a:fillRect/>
          </a:stretch>
        </p:blipFill>
        <p:spPr bwMode="auto">
          <a:xfrm>
            <a:off x="8782483" y="3152197"/>
            <a:ext cx="2514311" cy="2514312"/>
          </a:xfrm>
          <a:prstGeom prst="rect">
            <a:avLst/>
          </a:prstGeom>
          <a:noFill/>
        </p:spPr>
      </p:pic>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817418" y="1733550"/>
            <a:ext cx="10507807" cy="4791075"/>
          </a:xfrm>
        </p:spPr>
        <p:txBody>
          <a:bodyPr>
            <a:noAutofit/>
          </a:bodyPr>
          <a:lstStyle/>
          <a:p>
            <a:pPr marL="457200" lvl="2" indent="-400050" algn="just">
              <a:lnSpc>
                <a:spcPct val="100000"/>
              </a:lnSpc>
              <a:spcBef>
                <a:spcPts val="0"/>
              </a:spcBef>
              <a:defRPr/>
            </a:pPr>
            <a:r>
              <a:rPr lang="es-ES_tradnl" sz="2400" dirty="0" smtClean="0"/>
              <a:t>Plegadoras industriales:  Típicamente de 6 m de largo, procesan hasta 3 mm y se usan para fabricar perfiles especiales (C, L, otros).  Algunas permiten CN.</a:t>
            </a:r>
          </a:p>
          <a:p>
            <a:pPr marL="457200" lvl="2" indent="-400050" algn="just">
              <a:lnSpc>
                <a:spcPct val="100000"/>
              </a:lnSpc>
              <a:spcBef>
                <a:spcPts val="0"/>
              </a:spcBef>
              <a:buNone/>
              <a:defRPr/>
            </a:pPr>
            <a:r>
              <a:rPr lang="es-ES_tradnl" sz="2400" dirty="0" smtClean="0"/>
              <a:t>	</a:t>
            </a:r>
          </a:p>
          <a:p>
            <a:pPr marL="457200" lvl="2" indent="-400050" algn="just">
              <a:lnSpc>
                <a:spcPct val="100000"/>
              </a:lnSpc>
              <a:spcBef>
                <a:spcPts val="0"/>
              </a:spcBef>
              <a:buNone/>
              <a:defRPr/>
            </a:pPr>
            <a:r>
              <a:rPr lang="es-ES_tradnl" sz="2400" dirty="0" smtClean="0"/>
              <a:t>	Para trabajo pesado, típicamente de 6 m de largo, procesan hasta 8 mm de espesor y hasta 12 mm en largos de 4 m.  Se usan para piezas especiales.</a:t>
            </a:r>
            <a:endParaRPr lang="es-ES_tradnl" sz="2400" dirty="0"/>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PERFILES PLEGADOS</a:t>
            </a:r>
          </a:p>
        </p:txBody>
      </p:sp>
      <p:pic>
        <p:nvPicPr>
          <p:cNvPr id="4" name="Picture 4" descr="Resultado de imagen para plegadoras manuales de 3 metro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60468" y="3876674"/>
            <a:ext cx="3762977" cy="271695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Resultado de imagen para plegadoras hidraulicas">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56453" y="3880387"/>
            <a:ext cx="4026915" cy="27096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817418" y="1733550"/>
            <a:ext cx="10507807" cy="4791075"/>
          </a:xfrm>
        </p:spPr>
        <p:txBody>
          <a:bodyPr>
            <a:noAutofit/>
          </a:bodyPr>
          <a:lstStyle/>
          <a:p>
            <a:pPr marL="457200" lvl="2" indent="-400050" algn="just">
              <a:lnSpc>
                <a:spcPct val="100000"/>
              </a:lnSpc>
              <a:spcBef>
                <a:spcPts val="0"/>
              </a:spcBef>
              <a:defRPr/>
            </a:pPr>
            <a:r>
              <a:rPr lang="es-ES_tradnl" sz="2400" dirty="0" smtClean="0"/>
              <a:t>Proceso continuo:  Mediante deformaciones progresivas con múltiples rodillos (pasos) se logra la geometría deseada.  Roll </a:t>
            </a:r>
            <a:r>
              <a:rPr lang="es-ES_tradnl" sz="2400" dirty="0" err="1" smtClean="0"/>
              <a:t>Former</a:t>
            </a:r>
            <a:r>
              <a:rPr lang="es-ES_tradnl" sz="2400" dirty="0" smtClean="0"/>
              <a:t>, se alimentan de bobinas y consiste en un proceso industrializado de alta productividad.</a:t>
            </a:r>
          </a:p>
        </p:txBody>
      </p:sp>
      <p:sp>
        <p:nvSpPr>
          <p:cNvPr id="6" name="5 Título"/>
          <p:cNvSpPr>
            <a:spLocks noGrp="1"/>
          </p:cNvSpPr>
          <p:nvPr>
            <p:ph type="title"/>
          </p:nvPr>
        </p:nvSpPr>
        <p:spPr>
          <a:xfrm>
            <a:off x="838200" y="1095375"/>
            <a:ext cx="10515600" cy="600075"/>
          </a:xfrm>
        </p:spPr>
        <p:txBody>
          <a:bodyPr vert="horz" lIns="91440" tIns="45720" rIns="91440" bIns="45720" rtlCol="0">
            <a:normAutofit/>
          </a:bodyPr>
          <a:lstStyle/>
          <a:p>
            <a:pPr>
              <a:defRPr/>
            </a:pPr>
            <a:r>
              <a:rPr lang="es-CL" sz="2400" b="1" dirty="0" smtClean="0">
                <a:latin typeface="+mn-lt"/>
                <a:ea typeface="+mn-ea"/>
                <a:cs typeface="+mn-cs"/>
              </a:rPr>
              <a:t>PROCESO DE FABRICACION:  PERFILES CONFORMADOS</a:t>
            </a:r>
          </a:p>
        </p:txBody>
      </p:sp>
      <p:sp>
        <p:nvSpPr>
          <p:cNvPr id="8" name="7 CuadroTexto"/>
          <p:cNvSpPr txBox="1"/>
          <p:nvPr/>
        </p:nvSpPr>
        <p:spPr>
          <a:xfrm>
            <a:off x="2450447" y="6247570"/>
            <a:ext cx="2368725" cy="369332"/>
          </a:xfrm>
          <a:prstGeom prst="rect">
            <a:avLst/>
          </a:prstGeom>
          <a:noFill/>
        </p:spPr>
        <p:txBody>
          <a:bodyPr wrap="none" rtlCol="0">
            <a:spAutoFit/>
          </a:bodyPr>
          <a:lstStyle/>
          <a:p>
            <a:pPr algn="just"/>
            <a:r>
              <a:rPr lang="es-CL" b="1" u="sng" dirty="0" smtClean="0"/>
              <a:t>LINEA DE COSTANERAS</a:t>
            </a:r>
            <a:endParaRPr lang="es-CL" b="1" u="sng" dirty="0"/>
          </a:p>
        </p:txBody>
      </p:sp>
      <p:pic>
        <p:nvPicPr>
          <p:cNvPr id="9" name="Picture 2" descr="http://bradburygroup.com/Portals/0/DNNGallery/uploads/2014/8/12/mb-purlin-rf-12-big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6174" y="3163898"/>
            <a:ext cx="4712842" cy="302911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Resultado de imagen para purlins line">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59896" y="3162772"/>
            <a:ext cx="4193020" cy="300166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10 CuadroTexto"/>
          <p:cNvSpPr txBox="1"/>
          <p:nvPr/>
        </p:nvSpPr>
        <p:spPr>
          <a:xfrm>
            <a:off x="7474554" y="6216852"/>
            <a:ext cx="3226396" cy="369332"/>
          </a:xfrm>
          <a:prstGeom prst="rect">
            <a:avLst/>
          </a:prstGeom>
          <a:noFill/>
        </p:spPr>
        <p:txBody>
          <a:bodyPr wrap="none" rtlCol="0">
            <a:spAutoFit/>
          </a:bodyPr>
          <a:lstStyle/>
          <a:p>
            <a:pPr algn="just"/>
            <a:r>
              <a:rPr lang="es-CL" b="1" u="sng" dirty="0" smtClean="0"/>
              <a:t>LINEA DE PLACA COLABORANTE</a:t>
            </a:r>
            <a:endParaRPr lang="es-CL" b="1" u="sng" dirty="0"/>
          </a:p>
        </p:txBody>
      </p:sp>
    </p:spTree>
    <p:extLst>
      <p:ext uri="{BB962C8B-B14F-4D97-AF65-F5344CB8AC3E}">
        <p14:creationId xmlns="" xmlns:p14="http://schemas.microsoft.com/office/powerpoint/2010/main" val="23552114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3614</TotalTime>
  <Words>1594</Words>
  <Application>Microsoft Office PowerPoint</Application>
  <PresentationFormat>Personalizado</PresentationFormat>
  <Paragraphs>248</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TEMARIO:</vt:lpstr>
      <vt:lpstr>PROCESO DE FABRICACION:  MANIPULACION DE BOBINAS</vt:lpstr>
      <vt:lpstr>PROCESO DE FABRICACION:  MANIPULACION DE BOBINAS</vt:lpstr>
      <vt:lpstr>PROCESO DE FABRICACION:  DIMENSIONAMIENTO</vt:lpstr>
      <vt:lpstr>PROCESO DE FABRICACION:  PERFILES PLEGADOS</vt:lpstr>
      <vt:lpstr>PROCESO DE FABRICACION:  PERFILES PLEGADOS</vt:lpstr>
      <vt:lpstr>PROCESO DE FABRICACION:  PERFILES PLEGADOS</vt:lpstr>
      <vt:lpstr>PROCESO DE FABRICACION:  PERFILES CONFORMADOS</vt:lpstr>
      <vt:lpstr>PROCESO DE FABRICACION:  PERFILES CONFORMADOS</vt:lpstr>
      <vt:lpstr>PROCESO DE FABRICACION:  PERFILES CONFORMADOS</vt:lpstr>
      <vt:lpstr>PROCESO DE FABRICACION:  PARA DEBATIR EN CLASE</vt:lpstr>
      <vt:lpstr>Diapositiva 13</vt:lpstr>
      <vt:lpstr>TOLERANCIAS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JuanSantapau</dc:creator>
  <cp:lastModifiedBy>Sergio Cordova</cp:lastModifiedBy>
  <cp:revision>362</cp:revision>
  <cp:lastPrinted>2016-10-04T16:46:55Z</cp:lastPrinted>
  <dcterms:created xsi:type="dcterms:W3CDTF">2016-05-16T15:25:29Z</dcterms:created>
  <dcterms:modified xsi:type="dcterms:W3CDTF">2018-10-04T11:53:26Z</dcterms:modified>
</cp:coreProperties>
</file>